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23" r:id="rId2"/>
    <p:sldId id="300" r:id="rId3"/>
    <p:sldId id="325" r:id="rId4"/>
    <p:sldId id="297" r:id="rId5"/>
    <p:sldId id="304" r:id="rId6"/>
    <p:sldId id="298" r:id="rId7"/>
    <p:sldId id="299" r:id="rId8"/>
    <p:sldId id="274" r:id="rId9"/>
    <p:sldId id="305" r:id="rId10"/>
    <p:sldId id="284" r:id="rId11"/>
    <p:sldId id="280" r:id="rId12"/>
    <p:sldId id="285" r:id="rId13"/>
    <p:sldId id="301" r:id="rId14"/>
    <p:sldId id="302" r:id="rId15"/>
    <p:sldId id="303" r:id="rId16"/>
    <p:sldId id="316" r:id="rId17"/>
    <p:sldId id="275" r:id="rId18"/>
    <p:sldId id="312" r:id="rId19"/>
    <p:sldId id="281" r:id="rId20"/>
    <p:sldId id="279" r:id="rId21"/>
    <p:sldId id="271" r:id="rId22"/>
    <p:sldId id="272" r:id="rId23"/>
    <p:sldId id="286" r:id="rId24"/>
    <p:sldId id="265" r:id="rId25"/>
    <p:sldId id="313" r:id="rId26"/>
    <p:sldId id="277" r:id="rId27"/>
    <p:sldId id="278" r:id="rId28"/>
    <p:sldId id="269" r:id="rId29"/>
    <p:sldId id="314" r:id="rId30"/>
    <p:sldId id="317" r:id="rId31"/>
    <p:sldId id="268" r:id="rId32"/>
    <p:sldId id="287" r:id="rId33"/>
    <p:sldId id="261" r:id="rId34"/>
    <p:sldId id="288" r:id="rId35"/>
    <p:sldId id="262" r:id="rId36"/>
    <p:sldId id="318" r:id="rId37"/>
    <p:sldId id="319" r:id="rId38"/>
    <p:sldId id="320" r:id="rId39"/>
    <p:sldId id="324" r:id="rId40"/>
    <p:sldId id="321" r:id="rId41"/>
    <p:sldId id="322" r:id="rId42"/>
    <p:sldId id="296" r:id="rId43"/>
    <p:sldId id="289" r:id="rId44"/>
    <p:sldId id="290" r:id="rId45"/>
    <p:sldId id="291" r:id="rId46"/>
    <p:sldId id="292" r:id="rId47"/>
    <p:sldId id="293" r:id="rId48"/>
    <p:sldId id="294" r:id="rId49"/>
    <p:sldId id="295"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66" autoAdjust="0"/>
  </p:normalViewPr>
  <p:slideViewPr>
    <p:cSldViewPr snapToGrid="0">
      <p:cViewPr varScale="1">
        <p:scale>
          <a:sx n="58" d="100"/>
          <a:sy n="58" d="100"/>
        </p:scale>
        <p:origin x="963"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esktop\&#26032;&#24314;%20Microsoft%20Excel%20&#24037;&#20316;&#34920;.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列1</c:v>
                </c:pt>
              </c:strCache>
            </c:strRef>
          </c:tx>
          <c:spPr>
            <a:solidFill>
              <a:schemeClr val="accent1"/>
            </a:solidFill>
            <a:ln>
              <a:noFill/>
            </a:ln>
            <a:effectLst/>
          </c:spPr>
          <c:invertIfNegative val="0"/>
          <c:cat>
            <c:strRef>
              <c:f>工作表1!$A$2:$A$6</c:f>
              <c:strCache>
                <c:ptCount val="5"/>
                <c:pt idx="0">
                  <c:v>RCP 2.6</c:v>
                </c:pt>
                <c:pt idx="1">
                  <c:v>RCP 4.5</c:v>
                </c:pt>
                <c:pt idx="2">
                  <c:v>RCP 6.0</c:v>
                </c:pt>
                <c:pt idx="3">
                  <c:v>RCP 8.5</c:v>
                </c:pt>
                <c:pt idx="4">
                  <c:v>parameter</c:v>
                </c:pt>
              </c:strCache>
            </c:strRef>
          </c:cat>
          <c:val>
            <c:numRef>
              <c:f>工作表1!$B$2:$B$6</c:f>
              <c:numCache>
                <c:formatCode>General</c:formatCode>
                <c:ptCount val="5"/>
                <c:pt idx="0">
                  <c:v>1.8</c:v>
                </c:pt>
                <c:pt idx="1">
                  <c:v>1.5</c:v>
                </c:pt>
                <c:pt idx="2">
                  <c:v>2</c:v>
                </c:pt>
                <c:pt idx="3">
                  <c:v>2.5</c:v>
                </c:pt>
                <c:pt idx="4">
                  <c:v>2.2999999999999998</c:v>
                </c:pt>
              </c:numCache>
            </c:numRef>
          </c:val>
          <c:extLst>
            <c:ext xmlns:c16="http://schemas.microsoft.com/office/drawing/2014/chart" uri="{C3380CC4-5D6E-409C-BE32-E72D297353CC}">
              <c16:uniqueId val="{00000000-4AED-417F-98EB-7E0D49A1EDED}"/>
            </c:ext>
          </c:extLst>
        </c:ser>
        <c:dLbls>
          <c:showLegendKey val="0"/>
          <c:showVal val="0"/>
          <c:showCatName val="0"/>
          <c:showSerName val="0"/>
          <c:showPercent val="0"/>
          <c:showBubbleSize val="0"/>
        </c:dLbls>
        <c:gapWidth val="219"/>
        <c:overlap val="-27"/>
        <c:axId val="-1268388064"/>
        <c:axId val="2139025456"/>
      </c:barChart>
      <c:catAx>
        <c:axId val="-12683880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9025456"/>
        <c:crosses val="autoZero"/>
        <c:auto val="1"/>
        <c:lblAlgn val="ctr"/>
        <c:lblOffset val="100"/>
        <c:noMultiLvlLbl val="0"/>
      </c:catAx>
      <c:valAx>
        <c:axId val="2139025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68388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altLang="zh-CN" sz="1800" b="1"/>
              <a:t>radiation</a:t>
            </a:r>
            <a:r>
              <a:rPr lang="en-US" altLang="zh-CN" sz="1800" b="1" baseline="0"/>
              <a:t> imblance</a:t>
            </a:r>
            <a:endParaRPr lang="zh-CN" altLang="en-US" sz="1800" b="1"/>
          </a:p>
        </c:rich>
      </c:tx>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Sheet1!$G$39</c:f>
              <c:strCache>
                <c:ptCount val="1"/>
                <c:pt idx="0">
                  <c:v>optimal case</c:v>
                </c:pt>
              </c:strCache>
            </c:strRef>
          </c:tx>
          <c:spPr>
            <a:solidFill>
              <a:schemeClr val="accent1"/>
            </a:solidFill>
            <a:ln>
              <a:noFill/>
            </a:ln>
            <a:effectLst/>
          </c:spPr>
          <c:invertIfNegative val="0"/>
          <c:cat>
            <c:strRef>
              <c:f>Sheet1!$F$40:$F$43</c:f>
              <c:strCache>
                <c:ptCount val="4"/>
                <c:pt idx="0">
                  <c:v>2002</c:v>
                </c:pt>
                <c:pt idx="1">
                  <c:v>2003</c:v>
                </c:pt>
                <c:pt idx="2">
                  <c:v>2004</c:v>
                </c:pt>
                <c:pt idx="3">
                  <c:v>2002-2004</c:v>
                </c:pt>
              </c:strCache>
            </c:strRef>
          </c:cat>
          <c:val>
            <c:numRef>
              <c:f>Sheet1!$G$40:$G$43</c:f>
              <c:numCache>
                <c:formatCode>General</c:formatCode>
                <c:ptCount val="4"/>
                <c:pt idx="0">
                  <c:v>0.27780000000001337</c:v>
                </c:pt>
                <c:pt idx="1">
                  <c:v>0.26179999999999382</c:v>
                </c:pt>
                <c:pt idx="2">
                  <c:v>0.88469999999998095</c:v>
                </c:pt>
                <c:pt idx="3">
                  <c:v>0.47659999999999059</c:v>
                </c:pt>
              </c:numCache>
            </c:numRef>
          </c:val>
          <c:extLst>
            <c:ext xmlns:c16="http://schemas.microsoft.com/office/drawing/2014/chart" uri="{C3380CC4-5D6E-409C-BE32-E72D297353CC}">
              <c16:uniqueId val="{00000000-5C69-4A9F-8630-46B858A736CA}"/>
            </c:ext>
          </c:extLst>
        </c:ser>
        <c:ser>
          <c:idx val="1"/>
          <c:order val="1"/>
          <c:tx>
            <c:strRef>
              <c:f>Sheet1!$H$39</c:f>
              <c:strCache>
                <c:ptCount val="1"/>
                <c:pt idx="0">
                  <c:v>default</c:v>
                </c:pt>
              </c:strCache>
            </c:strRef>
          </c:tx>
          <c:spPr>
            <a:solidFill>
              <a:schemeClr val="accent2"/>
            </a:solidFill>
            <a:ln>
              <a:noFill/>
            </a:ln>
            <a:effectLst/>
          </c:spPr>
          <c:invertIfNegative val="0"/>
          <c:cat>
            <c:strRef>
              <c:f>Sheet1!$F$40:$F$43</c:f>
              <c:strCache>
                <c:ptCount val="4"/>
                <c:pt idx="0">
                  <c:v>2002</c:v>
                </c:pt>
                <c:pt idx="1">
                  <c:v>2003</c:v>
                </c:pt>
                <c:pt idx="2">
                  <c:v>2004</c:v>
                </c:pt>
                <c:pt idx="3">
                  <c:v>2002-2004</c:v>
                </c:pt>
              </c:strCache>
            </c:strRef>
          </c:cat>
          <c:val>
            <c:numRef>
              <c:f>Sheet1!$H$40:$H$43</c:f>
              <c:numCache>
                <c:formatCode>General</c:formatCode>
                <c:ptCount val="4"/>
                <c:pt idx="0">
                  <c:v>0.46989999999999554</c:v>
                </c:pt>
                <c:pt idx="1">
                  <c:v>0.39839999999998099</c:v>
                </c:pt>
                <c:pt idx="2">
                  <c:v>0.93420000000000414</c:v>
                </c:pt>
                <c:pt idx="3">
                  <c:v>0.60059999999998581</c:v>
                </c:pt>
              </c:numCache>
            </c:numRef>
          </c:val>
          <c:extLst>
            <c:ext xmlns:c16="http://schemas.microsoft.com/office/drawing/2014/chart" uri="{C3380CC4-5D6E-409C-BE32-E72D297353CC}">
              <c16:uniqueId val="{00000001-5C69-4A9F-8630-46B858A736CA}"/>
            </c:ext>
          </c:extLst>
        </c:ser>
        <c:dLbls>
          <c:showLegendKey val="0"/>
          <c:showVal val="0"/>
          <c:showCatName val="0"/>
          <c:showSerName val="0"/>
          <c:showPercent val="0"/>
          <c:showBubbleSize val="0"/>
        </c:dLbls>
        <c:gapWidth val="219"/>
        <c:overlap val="-27"/>
        <c:axId val="140941488"/>
        <c:axId val="140941904"/>
      </c:barChart>
      <c:catAx>
        <c:axId val="14094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0941904"/>
        <c:crosses val="autoZero"/>
        <c:auto val="1"/>
        <c:lblAlgn val="ctr"/>
        <c:lblOffset val="100"/>
        <c:noMultiLvlLbl val="0"/>
      </c:catAx>
      <c:valAx>
        <c:axId val="140941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US" altLang="zh-CN" sz="1100" b="1"/>
                  <a:t>radiation</a:t>
                </a:r>
                <a:r>
                  <a:rPr lang="en-US" altLang="zh-CN" sz="1100" b="1" baseline="0"/>
                  <a:t> bias(W/m2)</a:t>
                </a:r>
                <a:endParaRPr lang="zh-CN" altLang="en-US" sz="1100" b="1"/>
              </a:p>
            </c:rich>
          </c:tx>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0941488"/>
        <c:crosses val="autoZero"/>
        <c:crossBetween val="between"/>
        <c:majorUnit val="0.30000000000000004"/>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119FA2-8722-ED4A-BD7A-8E5F2788D761}" type="doc">
      <dgm:prSet loTypeId="urn:microsoft.com/office/officeart/2005/8/layout/chevron2" loCatId="" qsTypeId="urn:microsoft.com/office/officeart/2005/8/quickstyle/simple4" qsCatId="simple" csTypeId="urn:microsoft.com/office/officeart/2005/8/colors/colorful2" csCatId="colorful" phldr="1"/>
      <dgm:spPr/>
      <dgm:t>
        <a:bodyPr/>
        <a:lstStyle/>
        <a:p>
          <a:endParaRPr lang="zh-CN" altLang="en-US"/>
        </a:p>
      </dgm:t>
    </dgm:pt>
    <dgm:pt modelId="{E32E0183-69AD-4447-8454-E7926D7CC864}">
      <dgm:prSet phldrT="[文本]"/>
      <dgm:spPr/>
      <dgm:t>
        <a:bodyPr/>
        <a:lstStyle/>
        <a:p>
          <a:r>
            <a:rPr lang="en-US" altLang="zh-CN" dirty="0" smtClean="0"/>
            <a:t>1st</a:t>
          </a:r>
          <a:endParaRPr lang="zh-CN" altLang="en-US" dirty="0"/>
        </a:p>
      </dgm:t>
    </dgm:pt>
    <dgm:pt modelId="{F42DA43F-FB03-3D4F-B16E-FED43ECA6865}" type="parTrans" cxnId="{33D6244E-4891-E740-A5AB-F578E161523C}">
      <dgm:prSet/>
      <dgm:spPr/>
      <dgm:t>
        <a:bodyPr/>
        <a:lstStyle/>
        <a:p>
          <a:endParaRPr lang="zh-CN" altLang="en-US"/>
        </a:p>
      </dgm:t>
    </dgm:pt>
    <dgm:pt modelId="{C2956742-0B76-F84E-845C-A4010F12DB4D}" type="sibTrans" cxnId="{33D6244E-4891-E740-A5AB-F578E161523C}">
      <dgm:prSet/>
      <dgm:spPr/>
      <dgm:t>
        <a:bodyPr/>
        <a:lstStyle/>
        <a:p>
          <a:endParaRPr lang="zh-CN" altLang="en-US"/>
        </a:p>
      </dgm:t>
    </dgm:pt>
    <dgm:pt modelId="{46A25B8C-649B-404E-A4A9-406E8D589570}">
      <dgm:prSet phldrT="[文本]" custT="1"/>
      <dgm:spPr/>
      <dgm:t>
        <a:bodyPr/>
        <a:lstStyle/>
        <a:p>
          <a:r>
            <a:rPr lang="zh-CN" altLang="en-US" sz="2000" dirty="0" smtClean="0"/>
            <a:t>参数敏感性分析和参数空间降维</a:t>
          </a:r>
          <a:endParaRPr lang="zh-CN" altLang="en-US" sz="2000" dirty="0"/>
        </a:p>
      </dgm:t>
    </dgm:pt>
    <dgm:pt modelId="{82F758F1-7229-BD4D-8A40-9D159AFF981E}" type="parTrans" cxnId="{C6C6D743-D864-E346-A55D-5D351E1E397F}">
      <dgm:prSet/>
      <dgm:spPr/>
      <dgm:t>
        <a:bodyPr/>
        <a:lstStyle/>
        <a:p>
          <a:endParaRPr lang="zh-CN" altLang="en-US"/>
        </a:p>
      </dgm:t>
    </dgm:pt>
    <dgm:pt modelId="{85632862-C074-0B4F-A25D-54184D994B3C}" type="sibTrans" cxnId="{C6C6D743-D864-E346-A55D-5D351E1E397F}">
      <dgm:prSet/>
      <dgm:spPr/>
      <dgm:t>
        <a:bodyPr/>
        <a:lstStyle/>
        <a:p>
          <a:endParaRPr lang="zh-CN" altLang="en-US"/>
        </a:p>
      </dgm:t>
    </dgm:pt>
    <dgm:pt modelId="{47A60115-BAD0-0742-8F36-9FC4522E3382}">
      <dgm:prSet phldrT="[文本]"/>
      <dgm:spPr/>
      <dgm:t>
        <a:bodyPr/>
        <a:lstStyle/>
        <a:p>
          <a:r>
            <a:rPr lang="en-US" altLang="zh-CN" dirty="0" smtClean="0"/>
            <a:t>2nd</a:t>
          </a:r>
          <a:endParaRPr lang="zh-CN" altLang="en-US" dirty="0"/>
        </a:p>
      </dgm:t>
    </dgm:pt>
    <dgm:pt modelId="{52E4B515-455B-2346-BFA8-303A56D36560}" type="parTrans" cxnId="{29C675D8-EE17-D744-B41E-1A4812AE28A3}">
      <dgm:prSet/>
      <dgm:spPr/>
      <dgm:t>
        <a:bodyPr/>
        <a:lstStyle/>
        <a:p>
          <a:endParaRPr lang="zh-CN" altLang="en-US"/>
        </a:p>
      </dgm:t>
    </dgm:pt>
    <dgm:pt modelId="{2847E9A6-A696-E849-9224-E775DFB7B002}" type="sibTrans" cxnId="{29C675D8-EE17-D744-B41E-1A4812AE28A3}">
      <dgm:prSet/>
      <dgm:spPr/>
      <dgm:t>
        <a:bodyPr/>
        <a:lstStyle/>
        <a:p>
          <a:endParaRPr lang="zh-CN" altLang="en-US"/>
        </a:p>
      </dgm:t>
    </dgm:pt>
    <dgm:pt modelId="{57E2DC56-5110-AF4F-B64A-0AB1AF74197E}">
      <dgm:prSet phldrT="[文本]" custT="1"/>
      <dgm:spPr/>
      <dgm:t>
        <a:bodyPr/>
        <a:lstStyle/>
        <a:p>
          <a:r>
            <a:rPr lang="zh-CN" altLang="en-US" sz="2000" dirty="0" smtClean="0"/>
            <a:t>优化算法初值选择</a:t>
          </a:r>
          <a:endParaRPr lang="zh-CN" altLang="en-US" sz="2000" dirty="0"/>
        </a:p>
      </dgm:t>
    </dgm:pt>
    <dgm:pt modelId="{5752F145-4F0C-D547-B501-73887C9763E0}" type="parTrans" cxnId="{AB7928AB-6339-8D4B-A8A5-7DFC609907C9}">
      <dgm:prSet/>
      <dgm:spPr/>
      <dgm:t>
        <a:bodyPr/>
        <a:lstStyle/>
        <a:p>
          <a:endParaRPr lang="zh-CN" altLang="en-US"/>
        </a:p>
      </dgm:t>
    </dgm:pt>
    <dgm:pt modelId="{433DA1EA-F63E-D549-A697-EB45084A484B}" type="sibTrans" cxnId="{AB7928AB-6339-8D4B-A8A5-7DFC609907C9}">
      <dgm:prSet/>
      <dgm:spPr/>
      <dgm:t>
        <a:bodyPr/>
        <a:lstStyle/>
        <a:p>
          <a:endParaRPr lang="zh-CN" altLang="en-US"/>
        </a:p>
      </dgm:t>
    </dgm:pt>
    <dgm:pt modelId="{627412AE-1CE5-AF42-AA45-6B92F2859D09}">
      <dgm:prSet phldrT="[文本]"/>
      <dgm:spPr/>
      <dgm:t>
        <a:bodyPr/>
        <a:lstStyle/>
        <a:p>
          <a:r>
            <a:rPr lang="en-US" altLang="zh-CN" dirty="0" smtClean="0"/>
            <a:t>3rd</a:t>
          </a:r>
          <a:endParaRPr lang="zh-CN" altLang="en-US" dirty="0"/>
        </a:p>
      </dgm:t>
    </dgm:pt>
    <dgm:pt modelId="{1F3B8658-B959-2C49-9173-B1963D88A1A4}" type="parTrans" cxnId="{89B8D264-5A83-3941-95AB-ACF3FB3E6E4F}">
      <dgm:prSet/>
      <dgm:spPr/>
      <dgm:t>
        <a:bodyPr/>
        <a:lstStyle/>
        <a:p>
          <a:endParaRPr lang="zh-CN" altLang="en-US"/>
        </a:p>
      </dgm:t>
    </dgm:pt>
    <dgm:pt modelId="{19FED203-94A5-A543-9E8F-7BBDA984E0D2}" type="sibTrans" cxnId="{89B8D264-5A83-3941-95AB-ACF3FB3E6E4F}">
      <dgm:prSet/>
      <dgm:spPr/>
      <dgm:t>
        <a:bodyPr/>
        <a:lstStyle/>
        <a:p>
          <a:endParaRPr lang="zh-CN" altLang="en-US"/>
        </a:p>
      </dgm:t>
    </dgm:pt>
    <dgm:pt modelId="{2DDA36C8-219C-0743-BD95-BF1B7910BE03}">
      <dgm:prSet phldrT="[文本]" custT="1"/>
      <dgm:spPr/>
      <dgm:t>
        <a:bodyPr/>
        <a:lstStyle/>
        <a:p>
          <a:r>
            <a:rPr lang="zh-CN" altLang="en-US" sz="2000" dirty="0" smtClean="0"/>
            <a:t>优化算法调优</a:t>
          </a:r>
          <a:endParaRPr lang="zh-CN" altLang="en-US" sz="2000" dirty="0"/>
        </a:p>
      </dgm:t>
    </dgm:pt>
    <dgm:pt modelId="{A41141CB-D3F6-124D-88C8-642A25262C9A}" type="parTrans" cxnId="{75EE1F91-44A7-874F-A5A0-0BB73F776063}">
      <dgm:prSet/>
      <dgm:spPr/>
      <dgm:t>
        <a:bodyPr/>
        <a:lstStyle/>
        <a:p>
          <a:endParaRPr lang="zh-CN" altLang="en-US"/>
        </a:p>
      </dgm:t>
    </dgm:pt>
    <dgm:pt modelId="{BD11059B-F890-1343-998C-11F4E6E092B9}" type="sibTrans" cxnId="{75EE1F91-44A7-874F-A5A0-0BB73F776063}">
      <dgm:prSet/>
      <dgm:spPr/>
      <dgm:t>
        <a:bodyPr/>
        <a:lstStyle/>
        <a:p>
          <a:endParaRPr lang="zh-CN" altLang="en-US"/>
        </a:p>
      </dgm:t>
    </dgm:pt>
    <dgm:pt modelId="{DE145AED-F7E3-2F43-B4AD-D4806D69C8E7}" type="pres">
      <dgm:prSet presAssocID="{7E119FA2-8722-ED4A-BD7A-8E5F2788D761}" presName="linearFlow" presStyleCnt="0">
        <dgm:presLayoutVars>
          <dgm:dir/>
          <dgm:animLvl val="lvl"/>
          <dgm:resizeHandles val="exact"/>
        </dgm:presLayoutVars>
      </dgm:prSet>
      <dgm:spPr/>
      <dgm:t>
        <a:bodyPr/>
        <a:lstStyle/>
        <a:p>
          <a:endParaRPr lang="zh-CN" altLang="en-US"/>
        </a:p>
      </dgm:t>
    </dgm:pt>
    <dgm:pt modelId="{4EE0D40D-1823-F548-A711-8CE8E96BAE4E}" type="pres">
      <dgm:prSet presAssocID="{E32E0183-69AD-4447-8454-E7926D7CC864}" presName="composite" presStyleCnt="0"/>
      <dgm:spPr/>
      <dgm:t>
        <a:bodyPr/>
        <a:lstStyle/>
        <a:p>
          <a:endParaRPr lang="zh-CN" altLang="en-US"/>
        </a:p>
      </dgm:t>
    </dgm:pt>
    <dgm:pt modelId="{ADD5A65D-37BA-394F-8B59-65AA7061ABB9}" type="pres">
      <dgm:prSet presAssocID="{E32E0183-69AD-4447-8454-E7926D7CC864}" presName="parentText" presStyleLbl="alignNode1" presStyleIdx="0" presStyleCnt="3">
        <dgm:presLayoutVars>
          <dgm:chMax val="1"/>
          <dgm:bulletEnabled val="1"/>
        </dgm:presLayoutVars>
      </dgm:prSet>
      <dgm:spPr/>
      <dgm:t>
        <a:bodyPr/>
        <a:lstStyle/>
        <a:p>
          <a:endParaRPr lang="zh-CN" altLang="en-US"/>
        </a:p>
      </dgm:t>
    </dgm:pt>
    <dgm:pt modelId="{681FD0A6-872B-294C-A72F-72C5872B97B2}" type="pres">
      <dgm:prSet presAssocID="{E32E0183-69AD-4447-8454-E7926D7CC864}" presName="descendantText" presStyleLbl="alignAcc1" presStyleIdx="0" presStyleCnt="3" custScaleX="78436">
        <dgm:presLayoutVars>
          <dgm:bulletEnabled val="1"/>
        </dgm:presLayoutVars>
      </dgm:prSet>
      <dgm:spPr/>
      <dgm:t>
        <a:bodyPr/>
        <a:lstStyle/>
        <a:p>
          <a:endParaRPr lang="zh-CN" altLang="en-US"/>
        </a:p>
      </dgm:t>
    </dgm:pt>
    <dgm:pt modelId="{AD27A272-0941-6C44-9A34-A1791C7768D9}" type="pres">
      <dgm:prSet presAssocID="{C2956742-0B76-F84E-845C-A4010F12DB4D}" presName="sp" presStyleCnt="0"/>
      <dgm:spPr/>
      <dgm:t>
        <a:bodyPr/>
        <a:lstStyle/>
        <a:p>
          <a:endParaRPr lang="zh-CN" altLang="en-US"/>
        </a:p>
      </dgm:t>
    </dgm:pt>
    <dgm:pt modelId="{31C1F0F0-4750-C74C-8C6D-8C327C6B3C70}" type="pres">
      <dgm:prSet presAssocID="{47A60115-BAD0-0742-8F36-9FC4522E3382}" presName="composite" presStyleCnt="0"/>
      <dgm:spPr/>
      <dgm:t>
        <a:bodyPr/>
        <a:lstStyle/>
        <a:p>
          <a:endParaRPr lang="zh-CN" altLang="en-US"/>
        </a:p>
      </dgm:t>
    </dgm:pt>
    <dgm:pt modelId="{A8C4B1E2-8015-8C43-B27A-5EA469813FB9}" type="pres">
      <dgm:prSet presAssocID="{47A60115-BAD0-0742-8F36-9FC4522E3382}" presName="parentText" presStyleLbl="alignNode1" presStyleIdx="1" presStyleCnt="3">
        <dgm:presLayoutVars>
          <dgm:chMax val="1"/>
          <dgm:bulletEnabled val="1"/>
        </dgm:presLayoutVars>
      </dgm:prSet>
      <dgm:spPr/>
      <dgm:t>
        <a:bodyPr/>
        <a:lstStyle/>
        <a:p>
          <a:endParaRPr lang="zh-CN" altLang="en-US"/>
        </a:p>
      </dgm:t>
    </dgm:pt>
    <dgm:pt modelId="{BB38C209-096B-8248-81B2-74385E7256CC}" type="pres">
      <dgm:prSet presAssocID="{47A60115-BAD0-0742-8F36-9FC4522E3382}" presName="descendantText" presStyleLbl="alignAcc1" presStyleIdx="1" presStyleCnt="3" custScaleX="78857">
        <dgm:presLayoutVars>
          <dgm:bulletEnabled val="1"/>
        </dgm:presLayoutVars>
      </dgm:prSet>
      <dgm:spPr/>
      <dgm:t>
        <a:bodyPr/>
        <a:lstStyle/>
        <a:p>
          <a:endParaRPr lang="zh-CN" altLang="en-US"/>
        </a:p>
      </dgm:t>
    </dgm:pt>
    <dgm:pt modelId="{7D625020-8046-0D4B-ACF3-A63F12AD7751}" type="pres">
      <dgm:prSet presAssocID="{2847E9A6-A696-E849-9224-E775DFB7B002}" presName="sp" presStyleCnt="0"/>
      <dgm:spPr/>
      <dgm:t>
        <a:bodyPr/>
        <a:lstStyle/>
        <a:p>
          <a:endParaRPr lang="zh-CN" altLang="en-US"/>
        </a:p>
      </dgm:t>
    </dgm:pt>
    <dgm:pt modelId="{FEC5601F-3852-FB45-A47A-06F06B4116D1}" type="pres">
      <dgm:prSet presAssocID="{627412AE-1CE5-AF42-AA45-6B92F2859D09}" presName="composite" presStyleCnt="0"/>
      <dgm:spPr/>
      <dgm:t>
        <a:bodyPr/>
        <a:lstStyle/>
        <a:p>
          <a:endParaRPr lang="zh-CN" altLang="en-US"/>
        </a:p>
      </dgm:t>
    </dgm:pt>
    <dgm:pt modelId="{CA742C3A-02AA-B94E-BE9A-6C76F96563FA}" type="pres">
      <dgm:prSet presAssocID="{627412AE-1CE5-AF42-AA45-6B92F2859D09}" presName="parentText" presStyleLbl="alignNode1" presStyleIdx="2" presStyleCnt="3">
        <dgm:presLayoutVars>
          <dgm:chMax val="1"/>
          <dgm:bulletEnabled val="1"/>
        </dgm:presLayoutVars>
      </dgm:prSet>
      <dgm:spPr/>
      <dgm:t>
        <a:bodyPr/>
        <a:lstStyle/>
        <a:p>
          <a:endParaRPr lang="zh-CN" altLang="en-US"/>
        </a:p>
      </dgm:t>
    </dgm:pt>
    <dgm:pt modelId="{F7046558-F9EC-D343-8541-6B96B164B672}" type="pres">
      <dgm:prSet presAssocID="{627412AE-1CE5-AF42-AA45-6B92F2859D09}" presName="descendantText" presStyleLbl="alignAcc1" presStyleIdx="2" presStyleCnt="3" custScaleX="79314">
        <dgm:presLayoutVars>
          <dgm:bulletEnabled val="1"/>
        </dgm:presLayoutVars>
      </dgm:prSet>
      <dgm:spPr/>
      <dgm:t>
        <a:bodyPr/>
        <a:lstStyle/>
        <a:p>
          <a:endParaRPr lang="zh-CN" altLang="en-US"/>
        </a:p>
      </dgm:t>
    </dgm:pt>
  </dgm:ptLst>
  <dgm:cxnLst>
    <dgm:cxn modelId="{324D00EF-9FDE-A840-BB15-682C2CBA4F6E}" type="presOf" srcId="{46A25B8C-649B-404E-A4A9-406E8D589570}" destId="{681FD0A6-872B-294C-A72F-72C5872B97B2}" srcOrd="0" destOrd="0" presId="urn:microsoft.com/office/officeart/2005/8/layout/chevron2"/>
    <dgm:cxn modelId="{A3F4E9F7-6618-C945-B181-315F95F5602C}" type="presOf" srcId="{47A60115-BAD0-0742-8F36-9FC4522E3382}" destId="{A8C4B1E2-8015-8C43-B27A-5EA469813FB9}" srcOrd="0" destOrd="0" presId="urn:microsoft.com/office/officeart/2005/8/layout/chevron2"/>
    <dgm:cxn modelId="{33D6244E-4891-E740-A5AB-F578E161523C}" srcId="{7E119FA2-8722-ED4A-BD7A-8E5F2788D761}" destId="{E32E0183-69AD-4447-8454-E7926D7CC864}" srcOrd="0" destOrd="0" parTransId="{F42DA43F-FB03-3D4F-B16E-FED43ECA6865}" sibTransId="{C2956742-0B76-F84E-845C-A4010F12DB4D}"/>
    <dgm:cxn modelId="{29C675D8-EE17-D744-B41E-1A4812AE28A3}" srcId="{7E119FA2-8722-ED4A-BD7A-8E5F2788D761}" destId="{47A60115-BAD0-0742-8F36-9FC4522E3382}" srcOrd="1" destOrd="0" parTransId="{52E4B515-455B-2346-BFA8-303A56D36560}" sibTransId="{2847E9A6-A696-E849-9224-E775DFB7B002}"/>
    <dgm:cxn modelId="{AB7928AB-6339-8D4B-A8A5-7DFC609907C9}" srcId="{47A60115-BAD0-0742-8F36-9FC4522E3382}" destId="{57E2DC56-5110-AF4F-B64A-0AB1AF74197E}" srcOrd="0" destOrd="0" parTransId="{5752F145-4F0C-D547-B501-73887C9763E0}" sibTransId="{433DA1EA-F63E-D549-A697-EB45084A484B}"/>
    <dgm:cxn modelId="{89B8D264-5A83-3941-95AB-ACF3FB3E6E4F}" srcId="{7E119FA2-8722-ED4A-BD7A-8E5F2788D761}" destId="{627412AE-1CE5-AF42-AA45-6B92F2859D09}" srcOrd="2" destOrd="0" parTransId="{1F3B8658-B959-2C49-9173-B1963D88A1A4}" sibTransId="{19FED203-94A5-A543-9E8F-7BBDA984E0D2}"/>
    <dgm:cxn modelId="{1838FD3E-C61E-3B4C-BA33-6D8D45F867AF}" type="presOf" srcId="{2DDA36C8-219C-0743-BD95-BF1B7910BE03}" destId="{F7046558-F9EC-D343-8541-6B96B164B672}" srcOrd="0" destOrd="0" presId="urn:microsoft.com/office/officeart/2005/8/layout/chevron2"/>
    <dgm:cxn modelId="{843162CC-D3B1-D14C-849D-8B3946F0F7D2}" type="presOf" srcId="{57E2DC56-5110-AF4F-B64A-0AB1AF74197E}" destId="{BB38C209-096B-8248-81B2-74385E7256CC}" srcOrd="0" destOrd="0" presId="urn:microsoft.com/office/officeart/2005/8/layout/chevron2"/>
    <dgm:cxn modelId="{443521A1-4DAE-3E48-A248-320AFC2B28FB}" type="presOf" srcId="{E32E0183-69AD-4447-8454-E7926D7CC864}" destId="{ADD5A65D-37BA-394F-8B59-65AA7061ABB9}" srcOrd="0" destOrd="0" presId="urn:microsoft.com/office/officeart/2005/8/layout/chevron2"/>
    <dgm:cxn modelId="{C6C6D743-D864-E346-A55D-5D351E1E397F}" srcId="{E32E0183-69AD-4447-8454-E7926D7CC864}" destId="{46A25B8C-649B-404E-A4A9-406E8D589570}" srcOrd="0" destOrd="0" parTransId="{82F758F1-7229-BD4D-8A40-9D159AFF981E}" sibTransId="{85632862-C074-0B4F-A25D-54184D994B3C}"/>
    <dgm:cxn modelId="{26578401-1540-494B-A4DE-FE6EA172C6C1}" type="presOf" srcId="{627412AE-1CE5-AF42-AA45-6B92F2859D09}" destId="{CA742C3A-02AA-B94E-BE9A-6C76F96563FA}" srcOrd="0" destOrd="0" presId="urn:microsoft.com/office/officeart/2005/8/layout/chevron2"/>
    <dgm:cxn modelId="{75EE1F91-44A7-874F-A5A0-0BB73F776063}" srcId="{627412AE-1CE5-AF42-AA45-6B92F2859D09}" destId="{2DDA36C8-219C-0743-BD95-BF1B7910BE03}" srcOrd="0" destOrd="0" parTransId="{A41141CB-D3F6-124D-88C8-642A25262C9A}" sibTransId="{BD11059B-F890-1343-998C-11F4E6E092B9}"/>
    <dgm:cxn modelId="{76B8E1D7-036E-EC46-8CE0-55B847EFED5A}" type="presOf" srcId="{7E119FA2-8722-ED4A-BD7A-8E5F2788D761}" destId="{DE145AED-F7E3-2F43-B4AD-D4806D69C8E7}" srcOrd="0" destOrd="0" presId="urn:microsoft.com/office/officeart/2005/8/layout/chevron2"/>
    <dgm:cxn modelId="{E15227FF-2D53-8043-A468-2A0F38FD6813}" type="presParOf" srcId="{DE145AED-F7E3-2F43-B4AD-D4806D69C8E7}" destId="{4EE0D40D-1823-F548-A711-8CE8E96BAE4E}" srcOrd="0" destOrd="0" presId="urn:microsoft.com/office/officeart/2005/8/layout/chevron2"/>
    <dgm:cxn modelId="{8498BE15-C87F-A14F-A7E9-A0813BB0DFF1}" type="presParOf" srcId="{4EE0D40D-1823-F548-A711-8CE8E96BAE4E}" destId="{ADD5A65D-37BA-394F-8B59-65AA7061ABB9}" srcOrd="0" destOrd="0" presId="urn:microsoft.com/office/officeart/2005/8/layout/chevron2"/>
    <dgm:cxn modelId="{929D6B85-C8DD-2546-90E0-848E6CE7CCDF}" type="presParOf" srcId="{4EE0D40D-1823-F548-A711-8CE8E96BAE4E}" destId="{681FD0A6-872B-294C-A72F-72C5872B97B2}" srcOrd="1" destOrd="0" presId="urn:microsoft.com/office/officeart/2005/8/layout/chevron2"/>
    <dgm:cxn modelId="{E5D48BA2-3263-8145-BE89-B1A76138FDAB}" type="presParOf" srcId="{DE145AED-F7E3-2F43-B4AD-D4806D69C8E7}" destId="{AD27A272-0941-6C44-9A34-A1791C7768D9}" srcOrd="1" destOrd="0" presId="urn:microsoft.com/office/officeart/2005/8/layout/chevron2"/>
    <dgm:cxn modelId="{7D194498-A212-9D42-8D02-9BCCD9A522BB}" type="presParOf" srcId="{DE145AED-F7E3-2F43-B4AD-D4806D69C8E7}" destId="{31C1F0F0-4750-C74C-8C6D-8C327C6B3C70}" srcOrd="2" destOrd="0" presId="urn:microsoft.com/office/officeart/2005/8/layout/chevron2"/>
    <dgm:cxn modelId="{E448427F-A5E3-8E42-9439-7071A4F06D41}" type="presParOf" srcId="{31C1F0F0-4750-C74C-8C6D-8C327C6B3C70}" destId="{A8C4B1E2-8015-8C43-B27A-5EA469813FB9}" srcOrd="0" destOrd="0" presId="urn:microsoft.com/office/officeart/2005/8/layout/chevron2"/>
    <dgm:cxn modelId="{5BF08CCF-10CD-AC4E-A41E-794BFD9798A3}" type="presParOf" srcId="{31C1F0F0-4750-C74C-8C6D-8C327C6B3C70}" destId="{BB38C209-096B-8248-81B2-74385E7256CC}" srcOrd="1" destOrd="0" presId="urn:microsoft.com/office/officeart/2005/8/layout/chevron2"/>
    <dgm:cxn modelId="{470F4607-C880-B143-AD86-E51B66A574E9}" type="presParOf" srcId="{DE145AED-F7E3-2F43-B4AD-D4806D69C8E7}" destId="{7D625020-8046-0D4B-ACF3-A63F12AD7751}" srcOrd="3" destOrd="0" presId="urn:microsoft.com/office/officeart/2005/8/layout/chevron2"/>
    <dgm:cxn modelId="{2EB6E49E-C7A2-2946-8DB6-2CE29258CE5B}" type="presParOf" srcId="{DE145AED-F7E3-2F43-B4AD-D4806D69C8E7}" destId="{FEC5601F-3852-FB45-A47A-06F06B4116D1}" srcOrd="4" destOrd="0" presId="urn:microsoft.com/office/officeart/2005/8/layout/chevron2"/>
    <dgm:cxn modelId="{732B2289-CDFB-7844-BF8E-AFD18DA15D91}" type="presParOf" srcId="{FEC5601F-3852-FB45-A47A-06F06B4116D1}" destId="{CA742C3A-02AA-B94E-BE9A-6C76F96563FA}" srcOrd="0" destOrd="0" presId="urn:microsoft.com/office/officeart/2005/8/layout/chevron2"/>
    <dgm:cxn modelId="{5D1B5918-C139-7644-A364-7EE521272622}" type="presParOf" srcId="{FEC5601F-3852-FB45-A47A-06F06B4116D1}" destId="{F7046558-F9EC-D343-8541-6B96B164B672}"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5A65D-37BA-394F-8B59-65AA7061ABB9}">
      <dsp:nvSpPr>
        <dsp:cNvPr id="0" name=""/>
        <dsp:cNvSpPr/>
      </dsp:nvSpPr>
      <dsp:spPr>
        <a:xfrm rot="5400000">
          <a:off x="209536" y="166111"/>
          <a:ext cx="1094635" cy="766244"/>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t>1st</a:t>
          </a:r>
          <a:endParaRPr lang="zh-CN" altLang="en-US" sz="1900" kern="1200" dirty="0"/>
        </a:p>
      </dsp:txBody>
      <dsp:txXfrm rot="-5400000">
        <a:off x="373732" y="385037"/>
        <a:ext cx="766244" cy="328391"/>
      </dsp:txXfrm>
    </dsp:sp>
    <dsp:sp modelId="{681FD0A6-872B-294C-A72F-72C5872B97B2}">
      <dsp:nvSpPr>
        <dsp:cNvPr id="0" name=""/>
        <dsp:cNvSpPr/>
      </dsp:nvSpPr>
      <dsp:spPr>
        <a:xfrm rot="5400000">
          <a:off x="2839109" y="-1254100"/>
          <a:ext cx="711513" cy="3223545"/>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参数敏感性分析和参数空间降维</a:t>
          </a:r>
          <a:endParaRPr lang="zh-CN" altLang="en-US" sz="2000" kern="1200" dirty="0"/>
        </a:p>
      </dsp:txBody>
      <dsp:txXfrm rot="-5400000">
        <a:off x="1583094" y="36648"/>
        <a:ext cx="3188812" cy="642047"/>
      </dsp:txXfrm>
    </dsp:sp>
    <dsp:sp modelId="{A8C4B1E2-8015-8C43-B27A-5EA469813FB9}">
      <dsp:nvSpPr>
        <dsp:cNvPr id="0" name=""/>
        <dsp:cNvSpPr/>
      </dsp:nvSpPr>
      <dsp:spPr>
        <a:xfrm rot="5400000">
          <a:off x="209536" y="1057189"/>
          <a:ext cx="1094635" cy="766244"/>
        </a:xfrm>
        <a:prstGeom prst="chevron">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w="6350" cap="flat" cmpd="sng" algn="ctr">
          <a:solidFill>
            <a:schemeClr val="accent2">
              <a:hueOff val="-727682"/>
              <a:satOff val="-41964"/>
              <a:lumOff val="431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t>2nd</a:t>
          </a:r>
          <a:endParaRPr lang="zh-CN" altLang="en-US" sz="1900" kern="1200" dirty="0"/>
        </a:p>
      </dsp:txBody>
      <dsp:txXfrm rot="-5400000">
        <a:off x="373732" y="1276115"/>
        <a:ext cx="766244" cy="328391"/>
      </dsp:txXfrm>
    </dsp:sp>
    <dsp:sp modelId="{BB38C209-096B-8248-81B2-74385E7256CC}">
      <dsp:nvSpPr>
        <dsp:cNvPr id="0" name=""/>
        <dsp:cNvSpPr/>
      </dsp:nvSpPr>
      <dsp:spPr>
        <a:xfrm rot="5400000">
          <a:off x="2850138" y="-380371"/>
          <a:ext cx="711513" cy="3258242"/>
        </a:xfrm>
        <a:prstGeom prst="round2Same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优化算法初值选择</a:t>
          </a:r>
          <a:endParaRPr lang="zh-CN" altLang="en-US" sz="2000" kern="1200" dirty="0"/>
        </a:p>
      </dsp:txBody>
      <dsp:txXfrm rot="-5400000">
        <a:off x="1576774" y="927726"/>
        <a:ext cx="3223509" cy="642047"/>
      </dsp:txXfrm>
    </dsp:sp>
    <dsp:sp modelId="{CA742C3A-02AA-B94E-BE9A-6C76F96563FA}">
      <dsp:nvSpPr>
        <dsp:cNvPr id="0" name=""/>
        <dsp:cNvSpPr/>
      </dsp:nvSpPr>
      <dsp:spPr>
        <a:xfrm rot="5400000">
          <a:off x="209536" y="1948266"/>
          <a:ext cx="1094635" cy="766244"/>
        </a:xfrm>
        <a:prstGeom prst="chevron">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t>3rd</a:t>
          </a:r>
          <a:endParaRPr lang="zh-CN" altLang="en-US" sz="1900" kern="1200" dirty="0"/>
        </a:p>
      </dsp:txBody>
      <dsp:txXfrm rot="-5400000">
        <a:off x="373732" y="2167192"/>
        <a:ext cx="766244" cy="328391"/>
      </dsp:txXfrm>
    </dsp:sp>
    <dsp:sp modelId="{F7046558-F9EC-D343-8541-6B96B164B672}">
      <dsp:nvSpPr>
        <dsp:cNvPr id="0" name=""/>
        <dsp:cNvSpPr/>
      </dsp:nvSpPr>
      <dsp:spPr>
        <a:xfrm rot="5400000">
          <a:off x="2862111" y="491769"/>
          <a:ext cx="711513" cy="3296117"/>
        </a:xfrm>
        <a:prstGeom prst="round2Same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优化算法调优</a:t>
          </a:r>
          <a:endParaRPr lang="zh-CN" altLang="en-US" sz="2000" kern="1200" dirty="0"/>
        </a:p>
      </dsp:txBody>
      <dsp:txXfrm rot="-5400000">
        <a:off x="1569810" y="1818804"/>
        <a:ext cx="3261384" cy="6420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27C573-AFFC-4407-8715-903911F4C492}" type="datetimeFigureOut">
              <a:rPr lang="zh-CN" altLang="en-US" smtClean="0"/>
              <a:t>2018/4/25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2B635-48AF-4559-AA5C-954F3289BA5A}" type="slidenum">
              <a:rPr lang="zh-CN" altLang="en-US" smtClean="0"/>
              <a:t>‹#›</a:t>
            </a:fld>
            <a:endParaRPr lang="zh-CN" altLang="en-US"/>
          </a:p>
        </p:txBody>
      </p:sp>
    </p:spTree>
    <p:extLst>
      <p:ext uri="{BB962C8B-B14F-4D97-AF65-F5344CB8AC3E}">
        <p14:creationId xmlns:p14="http://schemas.microsoft.com/office/powerpoint/2010/main" val="3438439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数值优化算法以模式模拟与观测数据的偏差为⽬标函数，计算⽬标函数的梯</a:t>
            </a:r>
          </a:p>
          <a:p>
            <a:r>
              <a:rPr lang="zh-CN" altLang="en-US" dirty="0" smtClean="0"/>
              <a:t>度或相应的参数模型，确定下⼀迭代步中的参数采样。在迭代过程中，获得使⽬</a:t>
            </a:r>
          </a:p>
          <a:p>
            <a:r>
              <a:rPr lang="zh-CN" altLang="en-US" dirty="0" smtClean="0"/>
              <a:t>标函数取得极⼩值或最⼩值的解，就是最优的参数。</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4</a:t>
            </a:fld>
            <a:endParaRPr lang="zh-CN" altLang="en-US"/>
          </a:p>
        </p:txBody>
      </p:sp>
    </p:spTree>
    <p:extLst>
      <p:ext uri="{BB962C8B-B14F-4D97-AF65-F5344CB8AC3E}">
        <p14:creationId xmlns:p14="http://schemas.microsoft.com/office/powerpoint/2010/main" val="1359808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全球平均地表温度</a:t>
            </a:r>
            <a:endParaRPr lang="en-US" altLang="zh-CN" dirty="0" smtClean="0"/>
          </a:p>
          <a:p>
            <a:r>
              <a:rPr lang="zh-CN" altLang="en-US" dirty="0" smtClean="0"/>
              <a:t>辐射平衡作为模式模拟性能的重要指标</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17</a:t>
            </a:fld>
            <a:endParaRPr lang="zh-CN" altLang="en-US"/>
          </a:p>
        </p:txBody>
      </p:sp>
    </p:spTree>
    <p:extLst>
      <p:ext uri="{BB962C8B-B14F-4D97-AF65-F5344CB8AC3E}">
        <p14:creationId xmlns:p14="http://schemas.microsoft.com/office/powerpoint/2010/main" val="611912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如何评价参数的敏感性呢  敏感性图</a:t>
            </a:r>
            <a:r>
              <a:rPr lang="en-US" altLang="zh-CN" dirty="0" smtClean="0"/>
              <a:t>----</a:t>
            </a:r>
            <a:r>
              <a:rPr lang="zh-CN" altLang="en-US" dirty="0" smtClean="0"/>
              <a:t>主效应</a:t>
            </a:r>
            <a:r>
              <a:rPr lang="en-US" altLang="zh-CN" dirty="0" smtClean="0"/>
              <a:t>+</a:t>
            </a:r>
            <a:r>
              <a:rPr lang="zh-CN" altLang="en-US" dirty="0" smtClean="0"/>
              <a:t>交互效应</a:t>
            </a:r>
            <a:endParaRPr lang="en-US" altLang="zh-CN" dirty="0" smtClean="0"/>
          </a:p>
          <a:p>
            <a:r>
              <a:rPr lang="zh-CN" altLang="en-US" dirty="0" smtClean="0"/>
              <a:t>参数组合敏感性不仅是点权之和，还包括由此产生的边权或超边边权，后者是对组合敏感性的补充</a:t>
            </a:r>
            <a:endParaRPr lang="zh-CN" altLang="en-US" dirty="0"/>
          </a:p>
        </p:txBody>
      </p:sp>
      <p:sp>
        <p:nvSpPr>
          <p:cNvPr id="4" name="灯片编号占位符 3"/>
          <p:cNvSpPr>
            <a:spLocks noGrp="1"/>
          </p:cNvSpPr>
          <p:nvPr>
            <p:ph type="sldNum" sz="quarter" idx="10"/>
          </p:nvPr>
        </p:nvSpPr>
        <p:spPr/>
        <p:txBody>
          <a:bodyPr/>
          <a:lstStyle/>
          <a:p>
            <a:fld id="{BC11FFB3-8F5B-4DC1-990C-D1833DA82119}" type="slidenum">
              <a:rPr lang="zh-CN" altLang="en-US" smtClean="0"/>
              <a:t>22</a:t>
            </a:fld>
            <a:endParaRPr lang="zh-CN" altLang="en-US"/>
          </a:p>
        </p:txBody>
      </p:sp>
    </p:spTree>
    <p:extLst>
      <p:ext uri="{BB962C8B-B14F-4D97-AF65-F5344CB8AC3E}">
        <p14:creationId xmlns:p14="http://schemas.microsoft.com/office/powerpoint/2010/main" val="460503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a:t>
            </a:r>
            <a:r>
              <a:rPr lang="en-US" altLang="zh-CN" dirty="0" smtClean="0"/>
              <a:t>MOAT</a:t>
            </a:r>
            <a:r>
              <a:rPr lang="zh-CN" altLang="en-US" dirty="0" smtClean="0"/>
              <a:t>采样  均值和标准差</a:t>
            </a:r>
            <a:endParaRPr lang="en-US" altLang="zh-CN" dirty="0" smtClean="0"/>
          </a:p>
          <a:p>
            <a:r>
              <a:rPr lang="en-US" altLang="zh-CN" dirty="0" smtClean="0"/>
              <a:t>Morris</a:t>
            </a:r>
            <a:r>
              <a:rPr lang="zh-CN" altLang="en-US" dirty="0" smtClean="0"/>
              <a:t>方法的优缺点</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23</a:t>
            </a:fld>
            <a:endParaRPr lang="zh-CN" altLang="en-US"/>
          </a:p>
        </p:txBody>
      </p:sp>
    </p:spTree>
    <p:extLst>
      <p:ext uri="{BB962C8B-B14F-4D97-AF65-F5344CB8AC3E}">
        <p14:creationId xmlns:p14="http://schemas.microsoft.com/office/powerpoint/2010/main" val="290802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24</a:t>
            </a:fld>
            <a:endParaRPr lang="zh-CN" altLang="en-US"/>
          </a:p>
        </p:txBody>
      </p:sp>
    </p:spTree>
    <p:extLst>
      <p:ext uri="{BB962C8B-B14F-4D97-AF65-F5344CB8AC3E}">
        <p14:creationId xmlns:p14="http://schemas.microsoft.com/office/powerpoint/2010/main" val="3317201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所谓的动态敏感性分析方法指的是根据要选择的最敏参数个数动态的计算主效应和交互效应</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26</a:t>
            </a:fld>
            <a:endParaRPr lang="zh-CN" altLang="en-US"/>
          </a:p>
        </p:txBody>
      </p:sp>
    </p:spTree>
    <p:extLst>
      <p:ext uri="{BB962C8B-B14F-4D97-AF65-F5344CB8AC3E}">
        <p14:creationId xmlns:p14="http://schemas.microsoft.com/office/powerpoint/2010/main" val="339511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27</a:t>
            </a:fld>
            <a:endParaRPr lang="zh-CN" altLang="en-US"/>
          </a:p>
        </p:txBody>
      </p:sp>
    </p:spTree>
    <p:extLst>
      <p:ext uri="{BB962C8B-B14F-4D97-AF65-F5344CB8AC3E}">
        <p14:creationId xmlns:p14="http://schemas.microsoft.com/office/powerpoint/2010/main" val="152975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要对不确定参数进行优化，如果直接对气候模式进行调优的话，每一次优化迭代都要运行一遍模式，而模式的计算开销又大，这样就严重影响了参数校准方案的效率</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28</a:t>
            </a:fld>
            <a:endParaRPr lang="zh-CN" altLang="en-US"/>
          </a:p>
        </p:txBody>
      </p:sp>
    </p:spTree>
    <p:extLst>
      <p:ext uri="{BB962C8B-B14F-4D97-AF65-F5344CB8AC3E}">
        <p14:creationId xmlns:p14="http://schemas.microsoft.com/office/powerpoint/2010/main" val="2333690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32</a:t>
            </a:fld>
            <a:endParaRPr lang="zh-CN" altLang="en-US"/>
          </a:p>
        </p:txBody>
      </p:sp>
    </p:spTree>
    <p:extLst>
      <p:ext uri="{BB962C8B-B14F-4D97-AF65-F5344CB8AC3E}">
        <p14:creationId xmlns:p14="http://schemas.microsoft.com/office/powerpoint/2010/main" val="94534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初值选择，敏感性分析，择优</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39</a:t>
            </a:fld>
            <a:endParaRPr lang="zh-CN" altLang="en-US"/>
          </a:p>
        </p:txBody>
      </p:sp>
    </p:spTree>
    <p:extLst>
      <p:ext uri="{BB962C8B-B14F-4D97-AF65-F5344CB8AC3E}">
        <p14:creationId xmlns:p14="http://schemas.microsoft.com/office/powerpoint/2010/main" val="322337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smtClean="0">
                <a:solidFill>
                  <a:schemeClr val="tx1"/>
                </a:solidFill>
                <a:latin typeface="+mn-lt"/>
                <a:ea typeface="+mn-ea"/>
                <a:cs typeface="+mn-cs"/>
              </a:rPr>
              <a:t>ParSA</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是⼀个并⾏数据处理的⼯作框架。它能够重叠数据读取、数</a:t>
            </a:r>
          </a:p>
          <a:p>
            <a:r>
              <a:rPr lang="zh-CN" altLang="en-US" sz="1200" b="0" i="0" u="none" strike="noStrike" kern="1200" baseline="0" dirty="0" smtClean="0">
                <a:solidFill>
                  <a:schemeClr val="tx1"/>
                </a:solidFill>
                <a:latin typeface="+mn-lt"/>
                <a:ea typeface="+mn-ea"/>
                <a:cs typeface="+mn-cs"/>
              </a:rPr>
              <a:t>据传输和数据处理过程。该⼯作流使⽤</a:t>
            </a:r>
            <a:r>
              <a:rPr lang="en-US" altLang="zh-CN" sz="1200" b="0" i="0" u="none" strike="noStrike" kern="1200" baseline="0" dirty="0" smtClean="0">
                <a:solidFill>
                  <a:schemeClr val="tx1"/>
                </a:solidFill>
                <a:latin typeface="+mn-lt"/>
                <a:ea typeface="+mn-ea"/>
                <a:cs typeface="+mn-cs"/>
              </a:rPr>
              <a:t>MPI </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err="1" smtClean="0">
                <a:solidFill>
                  <a:schemeClr val="tx1"/>
                </a:solidFill>
                <a:latin typeface="+mn-lt"/>
                <a:ea typeface="+mn-ea"/>
                <a:cs typeface="+mn-cs"/>
              </a:rPr>
              <a:t>pthread</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混合编程⽅法。</a:t>
            </a:r>
            <a:r>
              <a:rPr lang="en-US" altLang="zh-CN" sz="1200" b="0" i="0" u="none" strike="noStrike" kern="1200" baseline="0" dirty="0" smtClean="0">
                <a:solidFill>
                  <a:schemeClr val="tx1"/>
                </a:solidFill>
                <a:latin typeface="+mn-lt"/>
                <a:ea typeface="+mn-ea"/>
                <a:cs typeface="+mn-cs"/>
              </a:rPr>
              <a:t>MPI </a:t>
            </a:r>
            <a:r>
              <a:rPr lang="zh-CN" altLang="en-US" sz="1200" b="0" i="0" u="none" strike="noStrike" kern="1200" baseline="0" dirty="0" smtClean="0">
                <a:solidFill>
                  <a:schemeClr val="tx1"/>
                </a:solidFill>
                <a:latin typeface="+mn-lt"/>
                <a:ea typeface="+mn-ea"/>
                <a:cs typeface="+mn-cs"/>
              </a:rPr>
              <a:t>负责节点间的</a:t>
            </a:r>
          </a:p>
          <a:p>
            <a:r>
              <a:rPr lang="zh-CN" altLang="en-US" sz="1200" b="0" i="0" u="none" strike="noStrike" kern="1200" baseline="0" dirty="0" smtClean="0">
                <a:solidFill>
                  <a:schemeClr val="tx1"/>
                </a:solidFill>
                <a:latin typeface="+mn-lt"/>
                <a:ea typeface="+mn-ea"/>
                <a:cs typeface="+mn-cs"/>
              </a:rPr>
              <a:t>并⾏和通信，</a:t>
            </a:r>
            <a:r>
              <a:rPr lang="en-US" altLang="zh-CN" sz="1200" b="0" i="0" u="none" strike="noStrike" kern="1200" baseline="0" dirty="0" err="1" smtClean="0">
                <a:solidFill>
                  <a:schemeClr val="tx1"/>
                </a:solidFill>
                <a:latin typeface="+mn-lt"/>
                <a:ea typeface="+mn-ea"/>
                <a:cs typeface="+mn-cs"/>
              </a:rPr>
              <a:t>Pthread</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负责</a:t>
            </a:r>
            <a:r>
              <a:rPr lang="en-US" altLang="zh-CN" sz="1200" b="0" i="0" u="none" strike="noStrike" kern="1200" baseline="0" dirty="0" err="1" smtClean="0">
                <a:solidFill>
                  <a:schemeClr val="tx1"/>
                </a:solidFill>
                <a:latin typeface="+mn-lt"/>
                <a:ea typeface="+mn-ea"/>
                <a:cs typeface="+mn-cs"/>
              </a:rPr>
              <a:t>DataNode</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内具体的</a:t>
            </a:r>
          </a:p>
          <a:p>
            <a:r>
              <a:rPr lang="zh-CN" altLang="en-US" sz="1200" b="0" i="0" u="none" strike="noStrike" kern="1200" baseline="0" dirty="0" smtClean="0">
                <a:solidFill>
                  <a:schemeClr val="tx1"/>
                </a:solidFill>
                <a:latin typeface="+mn-lt"/>
                <a:ea typeface="+mn-ea"/>
                <a:cs typeface="+mn-cs"/>
              </a:rPr>
              <a:t>操作细节，包括三个部分：读线程，数据处理线程和接收线程。</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40</a:t>
            </a:fld>
            <a:endParaRPr lang="zh-CN" altLang="en-US"/>
          </a:p>
        </p:txBody>
      </p:sp>
    </p:spTree>
    <p:extLst>
      <p:ext uri="{BB962C8B-B14F-4D97-AF65-F5344CB8AC3E}">
        <p14:creationId xmlns:p14="http://schemas.microsoft.com/office/powerpoint/2010/main" val="286731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不确定性参数的描述：物理参数化方案中的待确定参数 比如云水转化率 高云相对湿度阈值 低云</a:t>
            </a:r>
            <a:endParaRPr lang="en-US" altLang="zh-CN" dirty="0" smtClean="0"/>
          </a:p>
          <a:p>
            <a:r>
              <a:rPr lang="zh-CN" altLang="en-US" dirty="0" smtClean="0"/>
              <a:t>不确定性参数的影响</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8</a:t>
            </a:fld>
            <a:endParaRPr lang="zh-CN" altLang="en-US"/>
          </a:p>
        </p:txBody>
      </p:sp>
    </p:spTree>
    <p:extLst>
      <p:ext uri="{BB962C8B-B14F-4D97-AF65-F5344CB8AC3E}">
        <p14:creationId xmlns:p14="http://schemas.microsoft.com/office/powerpoint/2010/main" val="231250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以逻辑单元为单位的策略的数据处理的划分方式是以逻辑的存储空间为最小单元   数据块为单位的策略的数据处理最小单元是数据块 但是如果数据块横跨几个逻辑单元也不进行划分，最后是我们的</a:t>
            </a:r>
            <a:r>
              <a:rPr lang="en-US" altLang="zh-CN" sz="1200" b="0" i="0" u="none" strike="noStrike" kern="1200" baseline="0" dirty="0" err="1" smtClean="0">
                <a:solidFill>
                  <a:schemeClr val="tx1"/>
                </a:solidFill>
                <a:latin typeface="+mn-lt"/>
                <a:ea typeface="+mn-ea"/>
                <a:cs typeface="+mn-cs"/>
              </a:rPr>
              <a:t>ParSA</a:t>
            </a:r>
            <a:r>
              <a:rPr lang="zh-CN" altLang="en-US" sz="1200" b="0" i="0" u="none" strike="noStrike" kern="1200" baseline="0" dirty="0" smtClean="0">
                <a:solidFill>
                  <a:schemeClr val="tx1"/>
                </a:solidFill>
                <a:latin typeface="+mn-lt"/>
                <a:ea typeface="+mn-ea"/>
                <a:cs typeface="+mn-cs"/>
              </a:rPr>
              <a:t>方案。如图可以看出</a:t>
            </a:r>
            <a:r>
              <a:rPr lang="en-US" altLang="zh-CN" sz="1200" b="0" i="0" u="none" strike="noStrike" kern="1200" baseline="0" dirty="0" err="1" smtClean="0">
                <a:solidFill>
                  <a:schemeClr val="tx1"/>
                </a:solidFill>
                <a:latin typeface="+mn-lt"/>
                <a:ea typeface="+mn-ea"/>
                <a:cs typeface="+mn-cs"/>
              </a:rPr>
              <a:t>ParSA</a:t>
            </a:r>
            <a:r>
              <a:rPr lang="zh-CN" altLang="en-US" sz="1200" b="0" i="0" u="none" strike="noStrike" kern="1200" baseline="0" dirty="0" smtClean="0">
                <a:solidFill>
                  <a:schemeClr val="tx1"/>
                </a:solidFill>
                <a:latin typeface="+mn-lt"/>
                <a:ea typeface="+mn-ea"/>
                <a:cs typeface="+mn-cs"/>
              </a:rPr>
              <a:t>方案磁盘利用率最高</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41</a:t>
            </a:fld>
            <a:endParaRPr lang="zh-CN" altLang="en-US"/>
          </a:p>
        </p:txBody>
      </p:sp>
    </p:spTree>
    <p:extLst>
      <p:ext uri="{BB962C8B-B14F-4D97-AF65-F5344CB8AC3E}">
        <p14:creationId xmlns:p14="http://schemas.microsoft.com/office/powerpoint/2010/main" val="43110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、模式参数维度过高，难以直接有效的优化</a:t>
            </a:r>
            <a:endParaRPr lang="en-US" altLang="zh-CN" dirty="0" smtClean="0"/>
          </a:p>
          <a:p>
            <a:endParaRPr lang="en-US" altLang="zh-CN" dirty="0" smtClean="0"/>
          </a:p>
          <a:p>
            <a:r>
              <a:rPr lang="zh-CN" altLang="en-US" dirty="0" smtClean="0"/>
              <a:t>采样</a:t>
            </a:r>
            <a:r>
              <a:rPr lang="en-US" altLang="zh-CN" dirty="0" smtClean="0"/>
              <a:t>+</a:t>
            </a:r>
            <a:r>
              <a:rPr lang="zh-CN" altLang="en-US" dirty="0" smtClean="0"/>
              <a:t>敏感性分析 寻找到最敏感的一组参数，然后固定不敏感参数，对敏感参数进行优化</a:t>
            </a:r>
          </a:p>
          <a:p>
            <a:endParaRPr lang="en-US" altLang="zh-CN" dirty="0" smtClean="0"/>
          </a:p>
          <a:p>
            <a:r>
              <a:rPr lang="en-US" altLang="zh-CN" dirty="0" smtClean="0"/>
              <a:t>2</a:t>
            </a:r>
            <a:r>
              <a:rPr lang="zh-CN" altLang="en-US" dirty="0" smtClean="0"/>
              <a:t>、由于模式运行需要极高的时间和开销，全局优化算法需要的迭代次数太多，</a:t>
            </a:r>
            <a:endParaRPr lang="en-US" altLang="zh-CN" dirty="0" smtClean="0"/>
          </a:p>
          <a:p>
            <a:r>
              <a:rPr lang="zh-CN" altLang="en-US" dirty="0" smtClean="0"/>
              <a:t>局部优化算严重依赖初值的选取</a:t>
            </a:r>
          </a:p>
          <a:p>
            <a:endParaRPr lang="en-US" altLang="zh-CN" dirty="0" smtClean="0"/>
          </a:p>
          <a:p>
            <a:r>
              <a:rPr lang="zh-CN" altLang="en-US" dirty="0" smtClean="0"/>
              <a:t>评估优化算法，提出了高效率的改进的单纯形算法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10</a:t>
            </a:fld>
            <a:endParaRPr lang="zh-CN" altLang="en-US"/>
          </a:p>
        </p:txBody>
      </p:sp>
    </p:spTree>
    <p:extLst>
      <p:ext uri="{BB962C8B-B14F-4D97-AF65-F5344CB8AC3E}">
        <p14:creationId xmlns:p14="http://schemas.microsoft.com/office/powerpoint/2010/main" val="469783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无法进行有效的单纯形搜索</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11</a:t>
            </a:fld>
            <a:endParaRPr lang="zh-CN" altLang="en-US"/>
          </a:p>
        </p:txBody>
      </p:sp>
    </p:spTree>
    <p:extLst>
      <p:ext uri="{BB962C8B-B14F-4D97-AF65-F5344CB8AC3E}">
        <p14:creationId xmlns:p14="http://schemas.microsoft.com/office/powerpoint/2010/main" val="2957914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所以综合优化效果和计算开销三步优化算法都取得了极好的成绩</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12</a:t>
            </a:fld>
            <a:endParaRPr lang="zh-CN" altLang="en-US"/>
          </a:p>
        </p:txBody>
      </p:sp>
    </p:spTree>
    <p:extLst>
      <p:ext uri="{BB962C8B-B14F-4D97-AF65-F5344CB8AC3E}">
        <p14:creationId xmlns:p14="http://schemas.microsoft.com/office/powerpoint/2010/main" val="2426108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为什么要用</a:t>
            </a:r>
            <a:r>
              <a:rPr lang="en-US" altLang="zh-CN" dirty="0" smtClean="0"/>
              <a:t>CAPT  </a:t>
            </a:r>
            <a:r>
              <a:rPr lang="en-US" altLang="zh-CN" dirty="0" err="1" smtClean="0"/>
              <a:t>CAPT</a:t>
            </a:r>
            <a:r>
              <a:rPr lang="zh-CN" altLang="en-US" dirty="0" smtClean="0"/>
              <a:t>的原理 如何基于</a:t>
            </a:r>
            <a:r>
              <a:rPr lang="en-US" altLang="zh-CN" dirty="0" smtClean="0"/>
              <a:t>CAPT</a:t>
            </a:r>
            <a:r>
              <a:rPr lang="zh-CN" altLang="en-US" dirty="0" smtClean="0"/>
              <a:t>调优</a:t>
            </a:r>
            <a:endParaRPr lang="en-US" altLang="zh-CN" dirty="0" smtClean="0"/>
          </a:p>
          <a:p>
            <a:r>
              <a:rPr lang="en-US" altLang="zh-CN" dirty="0" smtClean="0"/>
              <a:t>AMIP 5</a:t>
            </a:r>
            <a:r>
              <a:rPr lang="zh-CN" altLang="en-US" dirty="0" smtClean="0"/>
              <a:t>年 </a:t>
            </a:r>
            <a:r>
              <a:rPr lang="en-US" altLang="zh-CN" dirty="0" smtClean="0"/>
              <a:t>60 </a:t>
            </a:r>
            <a:r>
              <a:rPr lang="zh-CN" altLang="en-US" dirty="0" smtClean="0"/>
              <a:t>小时 </a:t>
            </a:r>
            <a:r>
              <a:rPr lang="en-US" altLang="zh-CN" dirty="0" smtClean="0"/>
              <a:t>155</a:t>
            </a:r>
            <a:r>
              <a:rPr lang="zh-CN" altLang="en-US" dirty="0" smtClean="0"/>
              <a:t>天</a:t>
            </a:r>
            <a:r>
              <a:rPr lang="zh-CN" altLang="en-US" baseline="0" dirty="0" smtClean="0"/>
              <a:t> </a:t>
            </a:r>
            <a:r>
              <a:rPr lang="en-US" altLang="zh-CN" baseline="0" dirty="0" smtClean="0"/>
              <a:t>180</a:t>
            </a:r>
            <a:r>
              <a:rPr lang="zh-CN" altLang="en-US" baseline="0" dirty="0" smtClean="0"/>
              <a:t>进程 需要</a:t>
            </a:r>
            <a:r>
              <a:rPr lang="en-US" altLang="zh-CN" baseline="0" dirty="0" smtClean="0"/>
              <a:t>5</a:t>
            </a:r>
            <a:r>
              <a:rPr lang="zh-CN" altLang="en-US" baseline="0" dirty="0" smtClean="0"/>
              <a:t>个小时  </a:t>
            </a:r>
            <a:r>
              <a:rPr lang="en-US" altLang="zh-CN" baseline="0" dirty="0" smtClean="0"/>
              <a:t>31</a:t>
            </a:r>
            <a:r>
              <a:rPr lang="zh-CN" altLang="en-US" baseline="0" dirty="0" smtClean="0"/>
              <a:t>天需要 </a:t>
            </a:r>
            <a:r>
              <a:rPr lang="en-US" altLang="zh-CN" baseline="0" dirty="0" smtClean="0"/>
              <a:t>1</a:t>
            </a:r>
            <a:r>
              <a:rPr lang="zh-CN" altLang="en-US" baseline="0" dirty="0" smtClean="0"/>
              <a:t>个小时</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13</a:t>
            </a:fld>
            <a:endParaRPr lang="zh-CN" altLang="en-US"/>
          </a:p>
        </p:txBody>
      </p:sp>
    </p:spTree>
    <p:extLst>
      <p:ext uri="{BB962C8B-B14F-4D97-AF65-F5344CB8AC3E}">
        <p14:creationId xmlns:p14="http://schemas.microsoft.com/office/powerpoint/2010/main" val="1582915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为什么能用</a:t>
            </a:r>
            <a:r>
              <a:rPr lang="en-US" altLang="zh-CN" dirty="0" smtClean="0"/>
              <a:t>CAPT</a:t>
            </a:r>
            <a:r>
              <a:rPr lang="zh-CN" altLang="en-US" dirty="0" smtClean="0"/>
              <a:t>方法进行调优</a:t>
            </a:r>
            <a:r>
              <a:rPr lang="en-US" altLang="zh-CN" dirty="0" smtClean="0"/>
              <a:t>---</a:t>
            </a:r>
            <a:r>
              <a:rPr lang="zh-CN" altLang="en-US" dirty="0" smtClean="0"/>
              <a:t>模拟大小和趋势上都和</a:t>
            </a:r>
            <a:r>
              <a:rPr lang="en-US" altLang="zh-CN" dirty="0" smtClean="0"/>
              <a:t>AMIP</a:t>
            </a:r>
            <a:r>
              <a:rPr lang="zh-CN" altLang="en-US" dirty="0" smtClean="0"/>
              <a:t>类似</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14</a:t>
            </a:fld>
            <a:endParaRPr lang="zh-CN" altLang="en-US"/>
          </a:p>
        </p:txBody>
      </p:sp>
    </p:spTree>
    <p:extLst>
      <p:ext uri="{BB962C8B-B14F-4D97-AF65-F5344CB8AC3E}">
        <p14:creationId xmlns:p14="http://schemas.microsoft.com/office/powerpoint/2010/main" val="2488743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在取得差不多的优化结果的情况下 ，</a:t>
            </a:r>
            <a:r>
              <a:rPr lang="en-US" altLang="zh-CN" dirty="0" smtClean="0"/>
              <a:t>CAPT</a:t>
            </a:r>
            <a:r>
              <a:rPr lang="zh-CN" altLang="en-US" dirty="0" smtClean="0"/>
              <a:t>比</a:t>
            </a:r>
            <a:r>
              <a:rPr lang="en-US" altLang="zh-CN" dirty="0" smtClean="0"/>
              <a:t>AMIP</a:t>
            </a:r>
            <a:r>
              <a:rPr lang="zh-CN" altLang="en-US" dirty="0" smtClean="0"/>
              <a:t>实验的时间和计算开销提高了</a:t>
            </a:r>
            <a:r>
              <a:rPr lang="en-US" altLang="zh-CN" dirty="0" smtClean="0"/>
              <a:t>60</a:t>
            </a:r>
            <a:r>
              <a:rPr lang="zh-CN" altLang="en-US" dirty="0" smtClean="0"/>
              <a:t>倍</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15</a:t>
            </a:fld>
            <a:endParaRPr lang="zh-CN" altLang="en-US"/>
          </a:p>
        </p:txBody>
      </p:sp>
    </p:spTree>
    <p:extLst>
      <p:ext uri="{BB962C8B-B14F-4D97-AF65-F5344CB8AC3E}">
        <p14:creationId xmlns:p14="http://schemas.microsoft.com/office/powerpoint/2010/main" val="330349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为什么要用自动化框架</a:t>
            </a:r>
            <a:endParaRPr lang="en-US" altLang="zh-CN" dirty="0" smtClean="0"/>
          </a:p>
          <a:p>
            <a:r>
              <a:rPr lang="zh-CN" altLang="en-US" dirty="0" smtClean="0"/>
              <a:t>自动化框架组成</a:t>
            </a:r>
            <a:endParaRPr lang="en-US" altLang="zh-CN" dirty="0" smtClean="0"/>
          </a:p>
          <a:p>
            <a:r>
              <a:rPr lang="zh-CN" altLang="en-US" dirty="0" smtClean="0"/>
              <a:t>如何快速高效的进行气候模式的后处理工作我们将在最后专门介绍</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16</a:t>
            </a:fld>
            <a:endParaRPr lang="zh-CN" altLang="en-US"/>
          </a:p>
        </p:txBody>
      </p:sp>
    </p:spTree>
    <p:extLst>
      <p:ext uri="{BB962C8B-B14F-4D97-AF65-F5344CB8AC3E}">
        <p14:creationId xmlns:p14="http://schemas.microsoft.com/office/powerpoint/2010/main" val="284800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4E6BB86-07CB-4842-8977-1E6E482413E2}" type="datetimeFigureOut">
              <a:rPr lang="zh-CN" altLang="en-US" smtClean="0"/>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4054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6BB86-07CB-4842-8977-1E6E482413E2}" type="datetimeFigureOut">
              <a:rPr lang="zh-CN" altLang="en-US" smtClean="0"/>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50610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6BB86-07CB-4842-8977-1E6E482413E2}" type="datetimeFigureOut">
              <a:rPr lang="zh-CN" altLang="en-US" smtClean="0"/>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351607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E6BB86-07CB-4842-8977-1E6E482413E2}" type="datetimeFigureOut">
              <a:rPr lang="zh-CN" altLang="en-US" smtClean="0"/>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1973613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4E6BB86-07CB-4842-8977-1E6E482413E2}" type="datetimeFigureOut">
              <a:rPr lang="zh-CN" altLang="en-US" smtClean="0"/>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1934879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4E6BB86-07CB-4842-8977-1E6E482413E2}" type="datetimeFigureOut">
              <a:rPr lang="zh-CN" altLang="en-US" smtClean="0"/>
              <a:t>2018/4/25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412932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4E6BB86-07CB-4842-8977-1E6E482413E2}" type="datetimeFigureOut">
              <a:rPr lang="zh-CN" altLang="en-US" smtClean="0"/>
              <a:t>2018/4/25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1021192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4E6BB86-07CB-4842-8977-1E6E482413E2}" type="datetimeFigureOut">
              <a:rPr lang="zh-CN" altLang="en-US" smtClean="0"/>
              <a:t>2018/4/25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187202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E6BB86-07CB-4842-8977-1E6E482413E2}" type="datetimeFigureOut">
              <a:rPr lang="zh-CN" altLang="en-US" smtClean="0"/>
              <a:t>2018/4/25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230774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4E6BB86-07CB-4842-8977-1E6E482413E2}" type="datetimeFigureOut">
              <a:rPr lang="zh-CN" altLang="en-US" smtClean="0"/>
              <a:t>2018/4/25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1591678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4E6BB86-07CB-4842-8977-1E6E482413E2}" type="datetimeFigureOut">
              <a:rPr lang="zh-CN" altLang="en-US" smtClean="0"/>
              <a:t>2018/4/25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346130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E6BB86-07CB-4842-8977-1E6E482413E2}" type="datetimeFigureOut">
              <a:rPr lang="zh-CN" altLang="en-US" smtClean="0"/>
              <a:t>2018/4/25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1774BB-4A74-4C06-AEC3-9211F200CEB3}" type="slidenum">
              <a:rPr lang="zh-CN" altLang="en-US" smtClean="0"/>
              <a:t>‹#›</a:t>
            </a:fld>
            <a:endParaRPr lang="zh-CN" altLang="en-US"/>
          </a:p>
        </p:txBody>
      </p:sp>
    </p:spTree>
    <p:extLst>
      <p:ext uri="{BB962C8B-B14F-4D97-AF65-F5344CB8AC3E}">
        <p14:creationId xmlns:p14="http://schemas.microsoft.com/office/powerpoint/2010/main" val="1418910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gif"/><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gif"/><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gif"/><Relationship Id="rId14"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66685"/>
            <a:ext cx="12192000" cy="16981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latin typeface="微软雅黑" panose="020B0503020204020204" pitchFamily="34" charset="-122"/>
                <a:ea typeface="微软雅黑" panose="020B0503020204020204" pitchFamily="34" charset="-122"/>
              </a:rPr>
              <a:t>优化算法与不确定性量化分析</a:t>
            </a:r>
            <a:endParaRPr lang="zh-CN" altLang="en-US" sz="36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4056743" y="4267201"/>
            <a:ext cx="4579257" cy="646331"/>
          </a:xfrm>
          <a:prstGeom prst="rect">
            <a:avLst/>
          </a:prstGeom>
          <a:noFill/>
        </p:spPr>
        <p:txBody>
          <a:bodyPr wrap="square" rtlCol="0">
            <a:spAutoFit/>
          </a:bodyPr>
          <a:lstStyle/>
          <a:p>
            <a:pPr algn="ctr"/>
            <a:r>
              <a:rPr lang="zh-CN" altLang="en-US" dirty="0" smtClean="0"/>
              <a:t>吴利</a:t>
            </a:r>
            <a:endParaRPr lang="en-US" altLang="zh-CN" dirty="0" smtClean="0"/>
          </a:p>
          <a:p>
            <a:pPr algn="ctr"/>
            <a:r>
              <a:rPr lang="zh-CN" altLang="en-US" dirty="0" smtClean="0"/>
              <a:t>清华大学</a:t>
            </a:r>
            <a:r>
              <a:rPr lang="en-US" altLang="zh-CN" dirty="0" smtClean="0"/>
              <a:t>TH-HPCA UQ</a:t>
            </a:r>
            <a:r>
              <a:rPr lang="zh-CN" altLang="en-US" dirty="0" smtClean="0"/>
              <a:t>组</a:t>
            </a:r>
            <a:endParaRPr lang="en-US" altLang="zh-CN" dirty="0" smtClean="0"/>
          </a:p>
        </p:txBody>
      </p:sp>
    </p:spTree>
    <p:extLst>
      <p:ext uri="{BB962C8B-B14F-4D97-AF65-F5344CB8AC3E}">
        <p14:creationId xmlns:p14="http://schemas.microsoft.com/office/powerpoint/2010/main" val="3097560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989402" y="1102088"/>
            <a:ext cx="7382896" cy="5139373"/>
          </a:xfrm>
          <a:prstGeom prst="rect">
            <a:avLst/>
          </a:prstGeom>
        </p:spPr>
      </p:pic>
      <p:sp>
        <p:nvSpPr>
          <p:cNvPr id="5" name="文本框 4"/>
          <p:cNvSpPr txBox="1"/>
          <p:nvPr/>
        </p:nvSpPr>
        <p:spPr>
          <a:xfrm>
            <a:off x="290904" y="4880290"/>
            <a:ext cx="6552583" cy="646331"/>
          </a:xfrm>
          <a:prstGeom prst="rect">
            <a:avLst/>
          </a:prstGeom>
          <a:noFill/>
        </p:spPr>
        <p:txBody>
          <a:bodyPr wrap="square" rtlCol="0">
            <a:spAutoFit/>
          </a:bodyPr>
          <a:lstStyle/>
          <a:p>
            <a:r>
              <a:rPr lang="zh-CN" altLang="en-US" dirty="0" smtClean="0">
                <a:solidFill>
                  <a:srgbClr val="FF0000"/>
                </a:solidFill>
              </a:rPr>
              <a:t>在</a:t>
            </a:r>
            <a:r>
              <a:rPr lang="en-US" altLang="zh-CN" dirty="0" smtClean="0">
                <a:solidFill>
                  <a:srgbClr val="FF0000"/>
                </a:solidFill>
              </a:rPr>
              <a:t>GAMIL</a:t>
            </a:r>
            <a:r>
              <a:rPr lang="zh-CN" altLang="en-US" dirty="0" smtClean="0">
                <a:solidFill>
                  <a:srgbClr val="FF0000"/>
                </a:solidFill>
              </a:rPr>
              <a:t>地球系统模式中，三步参数优化框架所确定的参数比默认参数的总体性能提高了</a:t>
            </a:r>
            <a:r>
              <a:rPr lang="en-US" altLang="zh-CN" dirty="0" smtClean="0">
                <a:solidFill>
                  <a:srgbClr val="FF0000"/>
                </a:solidFill>
              </a:rPr>
              <a:t>9%</a:t>
            </a:r>
            <a:r>
              <a:rPr lang="zh-CN" altLang="en-US" dirty="0" smtClean="0">
                <a:solidFill>
                  <a:srgbClr val="FF0000"/>
                </a:solidFill>
              </a:rPr>
              <a:t>，极大的改善了模式的模拟能力。</a:t>
            </a:r>
            <a:endParaRPr lang="zh-CN" altLang="en-US" dirty="0">
              <a:solidFill>
                <a:srgbClr val="FF0000"/>
              </a:solidFill>
            </a:endParaRPr>
          </a:p>
        </p:txBody>
      </p:sp>
      <p:sp>
        <p:nvSpPr>
          <p:cNvPr id="6" name="文本框 5"/>
          <p:cNvSpPr txBox="1"/>
          <p:nvPr/>
        </p:nvSpPr>
        <p:spPr>
          <a:xfrm>
            <a:off x="2307771" y="384629"/>
            <a:ext cx="7910286" cy="584775"/>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地球系统模式多步参数估计方法</a:t>
            </a:r>
            <a:endParaRPr lang="zh-CN" altLang="en-US" sz="3200" dirty="0">
              <a:latin typeface="微软雅黑" panose="020B0503020204020204" pitchFamily="34" charset="-122"/>
              <a:ea typeface="微软雅黑" panose="020B0503020204020204" pitchFamily="34" charset="-122"/>
            </a:endParaRPr>
          </a:p>
        </p:txBody>
      </p:sp>
      <p:grpSp>
        <p:nvGrpSpPr>
          <p:cNvPr id="7" name="组 10"/>
          <p:cNvGrpSpPr/>
          <p:nvPr/>
        </p:nvGrpSpPr>
        <p:grpSpPr>
          <a:xfrm>
            <a:off x="290904" y="1552307"/>
            <a:ext cx="5239658" cy="2969254"/>
            <a:chOff x="4218250" y="1867850"/>
            <a:chExt cx="8352928" cy="4189041"/>
          </a:xfrm>
        </p:grpSpPr>
        <p:sp>
          <p:nvSpPr>
            <p:cNvPr id="8" name="矩形 7"/>
            <p:cNvSpPr/>
            <p:nvPr/>
          </p:nvSpPr>
          <p:spPr>
            <a:xfrm>
              <a:off x="4661382" y="1867850"/>
              <a:ext cx="7405740" cy="393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9" name="图表 3"/>
            <p:cNvGraphicFramePr/>
            <p:nvPr>
              <p:extLst>
                <p:ext uri="{D42A27DB-BD31-4B8C-83A1-F6EECF244321}">
                  <p14:modId xmlns:p14="http://schemas.microsoft.com/office/powerpoint/2010/main" val="958236681"/>
                </p:ext>
              </p:extLst>
            </p:nvPr>
          </p:nvGraphicFramePr>
          <p:xfrm>
            <a:off x="4218250" y="1992891"/>
            <a:ext cx="8352928"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Tree>
    <p:extLst>
      <p:ext uri="{BB962C8B-B14F-4D97-AF65-F5344CB8AC3E}">
        <p14:creationId xmlns:p14="http://schemas.microsoft.com/office/powerpoint/2010/main" val="114086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367361" y="253999"/>
            <a:ext cx="5306434" cy="6394677"/>
          </a:xfrm>
          <a:prstGeom prst="rect">
            <a:avLst/>
          </a:prstGeom>
        </p:spPr>
      </p:pic>
      <p:pic>
        <p:nvPicPr>
          <p:cNvPr id="3" name="图片 2"/>
          <p:cNvPicPr>
            <a:picLocks noChangeAspect="1"/>
          </p:cNvPicPr>
          <p:nvPr/>
        </p:nvPicPr>
        <p:blipFill>
          <a:blip r:embed="rId4"/>
          <a:stretch>
            <a:fillRect/>
          </a:stretch>
        </p:blipFill>
        <p:spPr>
          <a:xfrm>
            <a:off x="376029" y="2184829"/>
            <a:ext cx="5991332" cy="3916927"/>
          </a:xfrm>
          <a:prstGeom prst="rect">
            <a:avLst/>
          </a:prstGeom>
        </p:spPr>
      </p:pic>
      <p:sp>
        <p:nvSpPr>
          <p:cNvPr id="4" name="文本框 3"/>
          <p:cNvSpPr txBox="1"/>
          <p:nvPr/>
        </p:nvSpPr>
        <p:spPr>
          <a:xfrm>
            <a:off x="434086" y="489820"/>
            <a:ext cx="5312229" cy="584775"/>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改进的单纯形下山算法</a:t>
            </a:r>
          </a:p>
        </p:txBody>
      </p:sp>
      <p:sp>
        <p:nvSpPr>
          <p:cNvPr id="5" name="文本框 4"/>
          <p:cNvSpPr txBox="1"/>
          <p:nvPr/>
        </p:nvSpPr>
        <p:spPr>
          <a:xfrm>
            <a:off x="493486" y="1429657"/>
            <a:ext cx="5399314" cy="400110"/>
          </a:xfrm>
          <a:prstGeom prst="rect">
            <a:avLst/>
          </a:prstGeom>
          <a:noFill/>
        </p:spPr>
        <p:txBody>
          <a:bodyPr wrap="square" rtlCol="0">
            <a:spAutoFit/>
          </a:bodyPr>
          <a:lstStyle/>
          <a:p>
            <a:pPr algn="ctr"/>
            <a:r>
              <a:rPr lang="zh-CN" altLang="en-US" sz="2000" b="1" dirty="0" smtClean="0"/>
              <a:t>算法要点：初值预选</a:t>
            </a:r>
            <a:r>
              <a:rPr lang="en-US" altLang="zh-CN" sz="2000" b="1" dirty="0"/>
              <a:t> </a:t>
            </a:r>
            <a:r>
              <a:rPr lang="en-US" altLang="zh-CN" sz="2000" b="1" dirty="0" smtClean="0"/>
              <a:t>      </a:t>
            </a:r>
            <a:r>
              <a:rPr lang="zh-CN" altLang="en-US" sz="2000" b="1" dirty="0" smtClean="0"/>
              <a:t>避免病态单纯形</a:t>
            </a:r>
            <a:endParaRPr lang="zh-CN" altLang="en-US" sz="2000" b="1" dirty="0"/>
          </a:p>
        </p:txBody>
      </p:sp>
      <p:sp>
        <p:nvSpPr>
          <p:cNvPr id="7" name="加号 6"/>
          <p:cNvSpPr/>
          <p:nvPr/>
        </p:nvSpPr>
        <p:spPr>
          <a:xfrm>
            <a:off x="3312258" y="1429657"/>
            <a:ext cx="312057" cy="33382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61633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312803820"/>
              </p:ext>
            </p:extLst>
          </p:nvPr>
        </p:nvGraphicFramePr>
        <p:xfrm>
          <a:off x="2639616" y="1556794"/>
          <a:ext cx="7200801" cy="2682102"/>
        </p:xfrm>
        <a:graphic>
          <a:graphicData uri="http://schemas.openxmlformats.org/drawingml/2006/table">
            <a:tbl>
              <a:tblPr firstRow="1" bandRow="1">
                <a:tableStyleId>{21E4AEA4-8DFA-4A89-87EB-49C32662AFE0}</a:tableStyleId>
              </a:tblPr>
              <a:tblGrid>
                <a:gridCol w="1825555">
                  <a:extLst>
                    <a:ext uri="{9D8B030D-6E8A-4147-A177-3AD203B41FA5}">
                      <a16:colId xmlns:a16="http://schemas.microsoft.com/office/drawing/2014/main" val="20000"/>
                    </a:ext>
                  </a:extLst>
                </a:gridCol>
                <a:gridCol w="1270789">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143003">
                  <a:extLst>
                    <a:ext uri="{9D8B030D-6E8A-4147-A177-3AD203B41FA5}">
                      <a16:colId xmlns:a16="http://schemas.microsoft.com/office/drawing/2014/main" val="20003"/>
                    </a:ext>
                  </a:extLst>
                </a:gridCol>
                <a:gridCol w="1521294">
                  <a:extLst>
                    <a:ext uri="{9D8B030D-6E8A-4147-A177-3AD203B41FA5}">
                      <a16:colId xmlns:a16="http://schemas.microsoft.com/office/drawing/2014/main" val="20004"/>
                    </a:ext>
                  </a:extLst>
                </a:gridCol>
              </a:tblGrid>
              <a:tr h="299646">
                <a:tc>
                  <a:txBody>
                    <a:bodyPr/>
                    <a:lstStyle/>
                    <a:p>
                      <a:endParaRPr lang="zh-CN" sz="1800" b="0" kern="100" dirty="0">
                        <a:effectLst/>
                        <a:latin typeface="Calibri" panose="020F0502020204030204" pitchFamily="34" charset="0"/>
                      </a:endParaRPr>
                    </a:p>
                  </a:txBody>
                  <a:tcPr marL="68574" marR="68574" marT="0" marB="0" anchor="b"/>
                </a:tc>
                <a:tc>
                  <a:txBody>
                    <a:bodyPr/>
                    <a:lstStyle/>
                    <a:p>
                      <a:pPr algn="l">
                        <a:spcAft>
                          <a:spcPts val="0"/>
                        </a:spcAft>
                      </a:pPr>
                      <a:r>
                        <a:rPr lang="zh-CN" altLang="en-US" sz="1800" kern="100" dirty="0" smtClean="0">
                          <a:effectLst/>
                        </a:rPr>
                        <a:t>优化解</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l">
                        <a:spcAft>
                          <a:spcPts val="0"/>
                        </a:spcAft>
                      </a:pPr>
                      <a:r>
                        <a:rPr lang="zh-CN" altLang="en-US" sz="1800" kern="100" dirty="0" smtClean="0">
                          <a:effectLst/>
                        </a:rPr>
                        <a:t>迭代次数</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l">
                        <a:spcAft>
                          <a:spcPts val="0"/>
                        </a:spcAft>
                      </a:pPr>
                      <a:r>
                        <a:rPr lang="zh-CN" altLang="en-US" sz="1800" kern="100" dirty="0" smtClean="0">
                          <a:effectLst/>
                        </a:rPr>
                        <a:t>种群数量</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l">
                        <a:spcAft>
                          <a:spcPts val="0"/>
                        </a:spcAft>
                      </a:pPr>
                      <a:r>
                        <a:rPr lang="zh-CN" altLang="en-US" sz="1800" kern="100" dirty="0" smtClean="0">
                          <a:effectLst/>
                        </a:rPr>
                        <a:t>计算核时</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extLst>
                  <a:ext uri="{0D108BD9-81ED-4DB2-BD59-A6C34878D82A}">
                    <a16:rowId xmlns:a16="http://schemas.microsoft.com/office/drawing/2014/main" val="10000"/>
                  </a:ext>
                </a:extLst>
              </a:tr>
              <a:tr h="532704">
                <a:tc>
                  <a:txBody>
                    <a:bodyPr/>
                    <a:lstStyle/>
                    <a:p>
                      <a:pPr algn="l">
                        <a:spcAft>
                          <a:spcPts val="0"/>
                        </a:spcAft>
                      </a:pPr>
                      <a:r>
                        <a:rPr lang="en-US" altLang="zh-CN" sz="1600" kern="100" dirty="0" smtClean="0">
                          <a:effectLst/>
                        </a:rPr>
                        <a:t>Down-hill</a:t>
                      </a:r>
                      <a:r>
                        <a:rPr lang="zh-CN" altLang="en-US" sz="1600" kern="100" dirty="0" smtClean="0">
                          <a:effectLst/>
                        </a:rPr>
                        <a:t> </a:t>
                      </a:r>
                      <a:r>
                        <a:rPr lang="en-US" altLang="zh-CN" sz="1600" kern="100" dirty="0" smtClean="0">
                          <a:effectLst/>
                        </a:rPr>
                        <a:t>simplex</a:t>
                      </a:r>
                      <a:endParaRPr lang="zh-CN" sz="1600" b="0" kern="100" dirty="0">
                        <a:effectLst/>
                        <a:latin typeface="+mn-lt"/>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smtClean="0">
                          <a:effectLst/>
                        </a:rPr>
                        <a:t>0.95</a:t>
                      </a:r>
                      <a:r>
                        <a:rPr lang="en-US" altLang="zh-CN" sz="2000" kern="0" dirty="0" smtClean="0">
                          <a:effectLst/>
                        </a:rPr>
                        <a:t>9</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80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14400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extLst>
                  <a:ext uri="{0D108BD9-81ED-4DB2-BD59-A6C34878D82A}">
                    <a16:rowId xmlns:a16="http://schemas.microsoft.com/office/drawing/2014/main" val="10001"/>
                  </a:ext>
                </a:extLst>
              </a:tr>
              <a:tr h="332940">
                <a:tc>
                  <a:txBody>
                    <a:bodyPr/>
                    <a:lstStyle/>
                    <a:p>
                      <a:pPr algn="l">
                        <a:spcAft>
                          <a:spcPts val="0"/>
                        </a:spcAft>
                      </a:pPr>
                      <a:r>
                        <a:rPr lang="en-US" altLang="zh-CN" sz="1800" kern="100" dirty="0" smtClean="0">
                          <a:effectLst/>
                        </a:rPr>
                        <a:t>PSO</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smtClean="0">
                          <a:effectLst/>
                        </a:rPr>
                        <a:t>0.911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24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12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51840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extLst>
                  <a:ext uri="{0D108BD9-81ED-4DB2-BD59-A6C34878D82A}">
                    <a16:rowId xmlns:a16="http://schemas.microsoft.com/office/drawing/2014/main" val="10002"/>
                  </a:ext>
                </a:extLst>
              </a:tr>
              <a:tr h="332940">
                <a:tc>
                  <a:txBody>
                    <a:bodyPr/>
                    <a:lstStyle/>
                    <a:p>
                      <a:pPr algn="l">
                        <a:spcAft>
                          <a:spcPts val="0"/>
                        </a:spcAft>
                      </a:pPr>
                      <a:r>
                        <a:rPr lang="en-US" altLang="zh-CN" sz="1800" kern="100" dirty="0" smtClean="0">
                          <a:effectLst/>
                        </a:rPr>
                        <a:t>DE</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smtClean="0">
                          <a:effectLst/>
                        </a:rPr>
                        <a:t>0.942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33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12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71280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extLst>
                  <a:ext uri="{0D108BD9-81ED-4DB2-BD59-A6C34878D82A}">
                    <a16:rowId xmlns:a16="http://schemas.microsoft.com/office/drawing/2014/main" val="10003"/>
                  </a:ext>
                </a:extLst>
              </a:tr>
              <a:tr h="332940">
                <a:tc>
                  <a:txBody>
                    <a:bodyPr/>
                    <a:lstStyle/>
                    <a:p>
                      <a:pPr algn="l">
                        <a:spcAft>
                          <a:spcPts val="0"/>
                        </a:spcAft>
                      </a:pPr>
                      <a:r>
                        <a:rPr lang="en-US" altLang="zh-CN" sz="1800" kern="100" dirty="0" smtClean="0">
                          <a:effectLst/>
                        </a:rPr>
                        <a:t>CMA-ES</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altLang="zh-CN" sz="2000" kern="100" dirty="0" smtClean="0">
                          <a:effectLst/>
                        </a:rPr>
                        <a:t>0.937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altLang="zh-CN" sz="2000" kern="100" dirty="0" smtClean="0">
                          <a:effectLst/>
                        </a:rPr>
                        <a:t>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altLang="zh-CN" sz="2000" kern="100" dirty="0" smtClean="0">
                          <a:effectLst/>
                        </a:rPr>
                        <a:t>12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altLang="zh-CN" sz="2000" kern="100" dirty="0" smtClean="0">
                          <a:effectLst/>
                        </a:rPr>
                        <a:t>88560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extLst>
                  <a:ext uri="{0D108BD9-81ED-4DB2-BD59-A6C34878D82A}">
                    <a16:rowId xmlns:a16="http://schemas.microsoft.com/office/drawing/2014/main" val="10004"/>
                  </a:ext>
                </a:extLst>
              </a:tr>
              <a:tr h="401076">
                <a:tc>
                  <a:txBody>
                    <a:bodyPr/>
                    <a:lstStyle/>
                    <a:p>
                      <a:pPr algn="l">
                        <a:spcAft>
                          <a:spcPts val="0"/>
                        </a:spcAft>
                      </a:pPr>
                      <a:r>
                        <a:rPr lang="en-US" altLang="zh-CN" sz="1800" kern="100" dirty="0" smtClean="0">
                          <a:effectLst/>
                        </a:rPr>
                        <a:t>Dowmhill_2_step</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smtClean="0">
                          <a:effectLst/>
                        </a:rPr>
                        <a:t>0.92</a:t>
                      </a:r>
                      <a:r>
                        <a:rPr lang="en-US" altLang="zh-CN" sz="2000" kern="0" dirty="0" smtClean="0">
                          <a:effectLst/>
                        </a:rPr>
                        <a:t>6</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20+34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9720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extLst>
                  <a:ext uri="{0D108BD9-81ED-4DB2-BD59-A6C34878D82A}">
                    <a16:rowId xmlns:a16="http://schemas.microsoft.com/office/drawing/2014/main" val="10005"/>
                  </a:ext>
                </a:extLst>
              </a:tr>
              <a:tr h="449856">
                <a:tc>
                  <a:txBody>
                    <a:bodyPr/>
                    <a:lstStyle/>
                    <a:p>
                      <a:pPr algn="l">
                        <a:spcAft>
                          <a:spcPts val="0"/>
                        </a:spcAft>
                      </a:pPr>
                      <a:r>
                        <a:rPr lang="en-US" altLang="zh-CN" sz="1800" kern="100" dirty="0" smtClean="0">
                          <a:effectLst/>
                        </a:rPr>
                        <a:t>Downhill_3_step</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smtClean="0">
                          <a:effectLst/>
                        </a:rPr>
                        <a:t>0.9</a:t>
                      </a:r>
                      <a:r>
                        <a:rPr lang="en-US" altLang="zh-CN" sz="2000" kern="0" dirty="0" smtClean="0">
                          <a:effectLst/>
                        </a:rPr>
                        <a:t>10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80+20+50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tc>
                  <a:txBody>
                    <a:bodyPr/>
                    <a:lstStyle/>
                    <a:p>
                      <a:pPr algn="r">
                        <a:spcAft>
                          <a:spcPts val="0"/>
                        </a:spcAft>
                      </a:pPr>
                      <a:r>
                        <a:rPr lang="en-US" sz="2000" kern="0" dirty="0">
                          <a:effectLst/>
                        </a:rPr>
                        <a:t>27000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74" marR="68574" marT="0" marB="0" anchor="b"/>
                </a:tc>
                <a:extLst>
                  <a:ext uri="{0D108BD9-81ED-4DB2-BD59-A6C34878D82A}">
                    <a16:rowId xmlns:a16="http://schemas.microsoft.com/office/drawing/2014/main" val="10006"/>
                  </a:ext>
                </a:extLst>
              </a:tr>
            </a:tbl>
          </a:graphicData>
        </a:graphic>
      </p:graphicFrame>
      <p:sp>
        <p:nvSpPr>
          <p:cNvPr id="3" name="矩形 2"/>
          <p:cNvSpPr/>
          <p:nvPr/>
        </p:nvSpPr>
        <p:spPr>
          <a:xfrm>
            <a:off x="4367875" y="975388"/>
            <a:ext cx="5004048" cy="461665"/>
          </a:xfrm>
          <a:prstGeom prst="rect">
            <a:avLst/>
          </a:prstGeom>
        </p:spPr>
        <p:txBody>
          <a:bodyPr wrap="square">
            <a:spAutoFit/>
          </a:bodyPr>
          <a:lstStyle/>
          <a:p>
            <a:r>
              <a:rPr kumimoji="1" lang="zh-CN" altLang="en-US" sz="2400" dirty="0" smtClean="0">
                <a:latin typeface="华文新魏" panose="02010800040101010101" pitchFamily="2" charset="-122"/>
                <a:ea typeface="华文新魏" panose="02010800040101010101" pitchFamily="2" charset="-122"/>
              </a:rPr>
              <a:t>调优效果和计算开销的比较  </a:t>
            </a:r>
            <a:endParaRPr kumimoji="1" lang="zh-CN" altLang="en-US" sz="2400" dirty="0">
              <a:latin typeface="华文新魏" panose="02010800040101010101" pitchFamily="2" charset="-122"/>
              <a:ea typeface="华文新魏" panose="02010800040101010101" pitchFamily="2" charset="-122"/>
            </a:endParaRPr>
          </a:p>
        </p:txBody>
      </p:sp>
      <p:sp>
        <p:nvSpPr>
          <p:cNvPr id="4" name="矩形 3"/>
          <p:cNvSpPr/>
          <p:nvPr/>
        </p:nvSpPr>
        <p:spPr>
          <a:xfrm>
            <a:off x="1096246" y="5301208"/>
            <a:ext cx="2377574" cy="923330"/>
          </a:xfrm>
          <a:prstGeom prst="rect">
            <a:avLst/>
          </a:prstGeom>
          <a:noFill/>
        </p:spPr>
        <p:style>
          <a:lnRef idx="1">
            <a:schemeClr val="dk1"/>
          </a:lnRef>
          <a:fillRef idx="2">
            <a:schemeClr val="dk1"/>
          </a:fillRef>
          <a:effectRef idx="1">
            <a:schemeClr val="dk1"/>
          </a:effectRef>
          <a:fontRef idx="minor">
            <a:schemeClr val="dk1"/>
          </a:fontRef>
        </p:style>
        <p:txBody>
          <a:bodyPr wrap="none">
            <a:spAutoFit/>
          </a:bodyPr>
          <a:lstStyle/>
          <a:p>
            <a:r>
              <a:rPr lang="en-US" altLang="zh-CN" dirty="0">
                <a:solidFill>
                  <a:srgbClr val="3366FF"/>
                </a:solidFill>
              </a:rPr>
              <a:t>Downhill_2_step</a:t>
            </a:r>
          </a:p>
          <a:p>
            <a:pPr marL="342900" indent="-342900">
              <a:buFont typeface="+mj-lt"/>
              <a:buAutoNum type="arabicPeriod"/>
            </a:pPr>
            <a:r>
              <a:rPr lang="zh-CN" altLang="en-US" dirty="0" smtClean="0"/>
              <a:t>优化算法初值选取</a:t>
            </a:r>
            <a:endParaRPr lang="en-US" altLang="zh-CN" dirty="0"/>
          </a:p>
          <a:p>
            <a:pPr marL="342900" indent="-342900">
              <a:buFont typeface="+mj-lt"/>
              <a:buAutoNum type="arabicPeriod"/>
            </a:pPr>
            <a:r>
              <a:rPr lang="en-US" altLang="zh-CN" dirty="0"/>
              <a:t>Downhill</a:t>
            </a:r>
            <a:r>
              <a:rPr lang="zh-CN" altLang="en-US" dirty="0"/>
              <a:t> </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840" y="2420888"/>
            <a:ext cx="276305" cy="27630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567" y="3512735"/>
            <a:ext cx="276305" cy="27630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840" y="3944783"/>
            <a:ext cx="276305" cy="27630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015" y="3501008"/>
            <a:ext cx="276305" cy="27630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015" y="2060848"/>
            <a:ext cx="276305" cy="276305"/>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015" y="3944783"/>
            <a:ext cx="276305" cy="276305"/>
          </a:xfrm>
          <a:prstGeom prst="rect">
            <a:avLst/>
          </a:prstGeom>
        </p:spPr>
      </p:pic>
      <p:sp>
        <p:nvSpPr>
          <p:cNvPr id="11" name="矩形 10"/>
          <p:cNvSpPr/>
          <p:nvPr/>
        </p:nvSpPr>
        <p:spPr>
          <a:xfrm>
            <a:off x="3083839" y="4512731"/>
            <a:ext cx="6548588" cy="369332"/>
          </a:xfrm>
          <a:prstGeom prst="rect">
            <a:avLst/>
          </a:prstGeom>
        </p:spPr>
        <p:txBody>
          <a:bodyPr wrap="none">
            <a:spAutoFit/>
          </a:bodyPr>
          <a:lstStyle/>
          <a:p>
            <a:r>
              <a:rPr lang="zh-CN" altLang="en-US" kern="100" dirty="0" smtClean="0"/>
              <a:t>计算核时</a:t>
            </a:r>
            <a:r>
              <a:rPr lang="en-US" altLang="zh-CN" kern="100" dirty="0" smtClean="0"/>
              <a:t>=</a:t>
            </a:r>
            <a:r>
              <a:rPr lang="zh-CN" altLang="en-US" kern="100" dirty="0" smtClean="0"/>
              <a:t>迭代次数</a:t>
            </a:r>
            <a:r>
              <a:rPr lang="en-US" altLang="zh-CN" kern="100" dirty="0" smtClean="0"/>
              <a:t>x</a:t>
            </a:r>
            <a:r>
              <a:rPr lang="zh-CN" altLang="en-US" kern="100" dirty="0" smtClean="0"/>
              <a:t>种群数量</a:t>
            </a:r>
            <a:r>
              <a:rPr lang="en-US" altLang="zh-CN" kern="100" dirty="0" smtClean="0"/>
              <a:t>x</a:t>
            </a:r>
            <a:r>
              <a:rPr lang="zh-CN" altLang="en-US" kern="100" dirty="0" smtClean="0"/>
              <a:t>模式运行进程数</a:t>
            </a:r>
            <a:r>
              <a:rPr lang="en-US" altLang="zh-CN" kern="100" dirty="0" smtClean="0"/>
              <a:t>x</a:t>
            </a:r>
            <a:r>
              <a:rPr lang="zh-CN" altLang="en-US" kern="100" dirty="0" smtClean="0"/>
              <a:t>模式运行时间</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3616932" y="5158980"/>
            <a:ext cx="2377574" cy="1200329"/>
          </a:xfrm>
          <a:prstGeom prst="rect">
            <a:avLst/>
          </a:prstGeom>
          <a:noFill/>
        </p:spPr>
        <p:style>
          <a:lnRef idx="1">
            <a:schemeClr val="dk1"/>
          </a:lnRef>
          <a:fillRef idx="2">
            <a:schemeClr val="dk1"/>
          </a:fillRef>
          <a:effectRef idx="1">
            <a:schemeClr val="dk1"/>
          </a:effectRef>
          <a:fontRef idx="minor">
            <a:schemeClr val="dk1"/>
          </a:fontRef>
        </p:style>
        <p:txBody>
          <a:bodyPr wrap="none">
            <a:spAutoFit/>
          </a:bodyPr>
          <a:lstStyle/>
          <a:p>
            <a:r>
              <a:rPr lang="en-US" altLang="zh-CN" dirty="0">
                <a:solidFill>
                  <a:srgbClr val="3366FF"/>
                </a:solidFill>
              </a:rPr>
              <a:t>Downhill_3_step</a:t>
            </a:r>
          </a:p>
          <a:p>
            <a:pPr marL="342900" indent="-342900">
              <a:buFont typeface="+mj-lt"/>
              <a:buAutoNum type="arabicPeriod"/>
            </a:pPr>
            <a:r>
              <a:rPr lang="zh-CN" altLang="en-US" dirty="0" smtClean="0"/>
              <a:t>参数敏感性分析</a:t>
            </a:r>
            <a:endParaRPr lang="en-US" altLang="zh-CN" dirty="0"/>
          </a:p>
          <a:p>
            <a:pPr marL="342900" indent="-342900">
              <a:buFont typeface="+mj-lt"/>
              <a:buAutoNum type="arabicPeriod"/>
            </a:pPr>
            <a:r>
              <a:rPr lang="zh-CN" altLang="en-US" dirty="0" smtClean="0"/>
              <a:t>优化算法初值选取</a:t>
            </a:r>
            <a:endParaRPr lang="en-US" altLang="zh-CN" dirty="0"/>
          </a:p>
          <a:p>
            <a:pPr marL="342900" indent="-342900">
              <a:buFont typeface="+mj-lt"/>
              <a:buAutoNum type="arabicPeriod"/>
            </a:pPr>
            <a:r>
              <a:rPr lang="en-US" altLang="zh-CN" dirty="0"/>
              <a:t>Downhill</a:t>
            </a:r>
            <a:r>
              <a:rPr lang="zh-CN" altLang="en-US" dirty="0"/>
              <a:t> </a:t>
            </a:r>
          </a:p>
        </p:txBody>
      </p:sp>
      <p:sp>
        <p:nvSpPr>
          <p:cNvPr id="13" name="矩形 12"/>
          <p:cNvSpPr/>
          <p:nvPr/>
        </p:nvSpPr>
        <p:spPr>
          <a:xfrm>
            <a:off x="6813826" y="5402751"/>
            <a:ext cx="3407416"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000" dirty="0" smtClean="0"/>
              <a:t>计算开销</a:t>
            </a:r>
          </a:p>
          <a:p>
            <a:r>
              <a:rPr lang="en-US" altLang="zh-CN" sz="2000" dirty="0" smtClean="0"/>
              <a:t>Downhill_3_step</a:t>
            </a:r>
            <a:r>
              <a:rPr lang="zh-CN" altLang="en-US" sz="2000" dirty="0" smtClean="0"/>
              <a:t> </a:t>
            </a:r>
            <a:r>
              <a:rPr lang="en-US" altLang="zh-CN" sz="2000" dirty="0" smtClean="0"/>
              <a:t>=</a:t>
            </a:r>
            <a:r>
              <a:rPr lang="zh-CN" altLang="en-US" sz="2000" dirty="0"/>
              <a:t> </a:t>
            </a:r>
            <a:r>
              <a:rPr lang="en-US" altLang="zh-CN" sz="2000" dirty="0" smtClean="0"/>
              <a:t>PSOx52%</a:t>
            </a:r>
            <a:r>
              <a:rPr lang="zh-CN" altLang="en-US" sz="2000" dirty="0" smtClean="0"/>
              <a:t> </a:t>
            </a:r>
            <a:endParaRPr lang="zh-CN" altLang="en-US" sz="2000" dirty="0"/>
          </a:p>
        </p:txBody>
      </p:sp>
      <p:sp>
        <p:nvSpPr>
          <p:cNvPr id="14" name="文本框 13"/>
          <p:cNvSpPr txBox="1"/>
          <p:nvPr/>
        </p:nvSpPr>
        <p:spPr>
          <a:xfrm>
            <a:off x="1212595" y="275230"/>
            <a:ext cx="10291076" cy="584775"/>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改进</a:t>
            </a:r>
            <a:r>
              <a:rPr lang="zh-CN" altLang="en-US" sz="3200" b="1" dirty="0" smtClean="0">
                <a:latin typeface="Calibri" panose="020F0502020204030204" pitchFamily="34" charset="0"/>
                <a:cs typeface="Calibri" panose="020F0502020204030204" pitchFamily="34" charset="0"/>
              </a:rPr>
              <a:t>的单纯形下山优化</a:t>
            </a:r>
            <a:r>
              <a:rPr lang="zh-CN" altLang="en-US" sz="3200" b="1" dirty="0">
                <a:latin typeface="Calibri" panose="020F0502020204030204" pitchFamily="34" charset="0"/>
                <a:cs typeface="Calibri" panose="020F0502020204030204" pitchFamily="34" charset="0"/>
              </a:rPr>
              <a:t>算法与其他方法的对比</a:t>
            </a:r>
          </a:p>
        </p:txBody>
      </p:sp>
    </p:spTree>
    <p:extLst>
      <p:ext uri="{BB962C8B-B14F-4D97-AF65-F5344CB8AC3E}">
        <p14:creationId xmlns:p14="http://schemas.microsoft.com/office/powerpoint/2010/main" val="347058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8816" y="276162"/>
            <a:ext cx="5585568" cy="584775"/>
          </a:xfrm>
          <a:prstGeom prst="rect">
            <a:avLst/>
          </a:prstGeom>
        </p:spPr>
        <p:txBody>
          <a:bodyPr wrap="none">
            <a:spAutoFit/>
          </a:bodyPr>
          <a:lstStyle/>
          <a:p>
            <a:pPr algn="ctr"/>
            <a:r>
              <a:rPr lang="zh-CN" altLang="en-US" sz="3200" b="1" dirty="0">
                <a:latin typeface="Calibri" panose="020F0502020204030204" pitchFamily="34" charset="0"/>
                <a:cs typeface="Calibri" panose="020F0502020204030204" pitchFamily="34" charset="0"/>
              </a:rPr>
              <a:t>基于</a:t>
            </a:r>
            <a:r>
              <a:rPr lang="en-US" altLang="zh-CN" sz="3200" b="1" dirty="0">
                <a:latin typeface="Calibri" panose="020F0502020204030204" pitchFamily="34" charset="0"/>
                <a:cs typeface="Calibri" panose="020F0502020204030204" pitchFamily="34" charset="0"/>
              </a:rPr>
              <a:t>CAPT</a:t>
            </a:r>
            <a:r>
              <a:rPr lang="zh-CN" altLang="en-US" sz="3200" b="1" dirty="0">
                <a:latin typeface="Calibri" panose="020F0502020204030204" pitchFamily="34" charset="0"/>
                <a:cs typeface="Calibri" panose="020F0502020204030204" pitchFamily="34" charset="0"/>
              </a:rPr>
              <a:t>方法的优化估计流程</a:t>
            </a:r>
          </a:p>
        </p:txBody>
      </p:sp>
      <p:pic>
        <p:nvPicPr>
          <p:cNvPr id="3" name="图片 2"/>
          <p:cNvPicPr>
            <a:picLocks noChangeAspect="1"/>
          </p:cNvPicPr>
          <p:nvPr/>
        </p:nvPicPr>
        <p:blipFill>
          <a:blip r:embed="rId3"/>
          <a:stretch>
            <a:fillRect/>
          </a:stretch>
        </p:blipFill>
        <p:spPr>
          <a:xfrm>
            <a:off x="178412" y="980630"/>
            <a:ext cx="12662489" cy="5651482"/>
          </a:xfrm>
          <a:prstGeom prst="rect">
            <a:avLst/>
          </a:prstGeom>
        </p:spPr>
      </p:pic>
    </p:spTree>
    <p:extLst>
      <p:ext uri="{BB962C8B-B14F-4D97-AF65-F5344CB8AC3E}">
        <p14:creationId xmlns:p14="http://schemas.microsoft.com/office/powerpoint/2010/main" val="2780685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66806" b="49704"/>
          <a:stretch/>
        </p:blipFill>
        <p:spPr>
          <a:xfrm>
            <a:off x="4866364" y="1588074"/>
            <a:ext cx="4472316" cy="4608512"/>
          </a:xfrm>
          <a:prstGeom prst="rect">
            <a:avLst/>
          </a:prstGeom>
        </p:spPr>
      </p:pic>
      <p:sp>
        <p:nvSpPr>
          <p:cNvPr id="3" name="矩形 2"/>
          <p:cNvSpPr/>
          <p:nvPr/>
        </p:nvSpPr>
        <p:spPr>
          <a:xfrm>
            <a:off x="1741555" y="3461443"/>
            <a:ext cx="2880320" cy="86177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1600" dirty="0">
                <a:solidFill>
                  <a:srgbClr val="262626"/>
                </a:solidFill>
                <a:latin typeface="HelveticaNeue" charset="0"/>
              </a:rPr>
              <a:t>AMIP</a:t>
            </a:r>
            <a:r>
              <a:rPr lang="zh-CN" altLang="en-US" sz="1600" dirty="0">
                <a:solidFill>
                  <a:srgbClr val="262626"/>
                </a:solidFill>
                <a:latin typeface="HelveticaNeue" charset="0"/>
              </a:rPr>
              <a:t>和</a:t>
            </a:r>
            <a:r>
              <a:rPr lang="en-US" altLang="zh-CN" sz="1600" dirty="0">
                <a:solidFill>
                  <a:srgbClr val="262626"/>
                </a:solidFill>
                <a:latin typeface="HelveticaNeue" charset="0"/>
              </a:rPr>
              <a:t>CAPT</a:t>
            </a:r>
            <a:r>
              <a:rPr lang="zh-CN" altLang="en-US" sz="1600" dirty="0">
                <a:solidFill>
                  <a:srgbClr val="262626"/>
                </a:solidFill>
                <a:latin typeface="HelveticaNeue" charset="0"/>
              </a:rPr>
              <a:t>的模拟与对</a:t>
            </a:r>
            <a:r>
              <a:rPr lang="zh-CN" altLang="en-US" sz="1600" dirty="0" smtClean="0">
                <a:solidFill>
                  <a:srgbClr val="262626"/>
                </a:solidFill>
                <a:latin typeface="HelveticaNeue" charset="0"/>
              </a:rPr>
              <a:t>应</a:t>
            </a:r>
          </a:p>
          <a:p>
            <a:r>
              <a:rPr lang="zh-CN" altLang="en-US" sz="1600" dirty="0" smtClean="0">
                <a:solidFill>
                  <a:srgbClr val="262626"/>
                </a:solidFill>
                <a:latin typeface="HelveticaNeue" charset="0"/>
              </a:rPr>
              <a:t>时间</a:t>
            </a:r>
            <a:r>
              <a:rPr lang="zh-CN" altLang="en-US" sz="1600" dirty="0">
                <a:solidFill>
                  <a:srgbClr val="262626"/>
                </a:solidFill>
                <a:latin typeface="HelveticaNeue" charset="0"/>
              </a:rPr>
              <a:t>段的观测数据的偏差</a:t>
            </a:r>
            <a:r>
              <a:rPr lang="zh-CN" altLang="en-US" sz="1600" dirty="0" smtClean="0">
                <a:solidFill>
                  <a:srgbClr val="262626"/>
                </a:solidFill>
                <a:latin typeface="HelveticaNeue" charset="0"/>
              </a:rPr>
              <a:t>，</a:t>
            </a:r>
          </a:p>
          <a:p>
            <a:r>
              <a:rPr lang="zh-CN" altLang="en-US" sz="1600" dirty="0" smtClean="0">
                <a:solidFill>
                  <a:srgbClr val="262626"/>
                </a:solidFill>
                <a:latin typeface="HelveticaNeue" charset="0"/>
              </a:rPr>
              <a:t>二者</a:t>
            </a:r>
            <a:r>
              <a:rPr lang="zh-CN" altLang="en-US" sz="1600" dirty="0">
                <a:solidFill>
                  <a:srgbClr val="262626"/>
                </a:solidFill>
                <a:latin typeface="HelveticaNeue" charset="0"/>
              </a:rPr>
              <a:t>均采用了一致的默认参数</a:t>
            </a:r>
            <a:endParaRPr lang="zh-CN" altLang="en-US" sz="1600" dirty="0"/>
          </a:p>
        </p:txBody>
      </p:sp>
      <p:sp>
        <p:nvSpPr>
          <p:cNvPr id="4" name="矩形 3"/>
          <p:cNvSpPr/>
          <p:nvPr/>
        </p:nvSpPr>
        <p:spPr>
          <a:xfrm>
            <a:off x="1991544" y="573705"/>
            <a:ext cx="7751225" cy="584775"/>
          </a:xfrm>
          <a:prstGeom prst="rect">
            <a:avLst/>
          </a:prstGeom>
        </p:spPr>
        <p:txBody>
          <a:bodyPr wrap="none">
            <a:spAutoFit/>
          </a:bodyPr>
          <a:lstStyle/>
          <a:p>
            <a:pPr algn="ctr"/>
            <a:r>
              <a:rPr lang="en-US" altLang="zh-CN" sz="3200" b="1" dirty="0">
                <a:latin typeface="Calibri" panose="020F0502020204030204" pitchFamily="34" charset="0"/>
                <a:cs typeface="Calibri" panose="020F0502020204030204" pitchFamily="34" charset="0"/>
              </a:rPr>
              <a:t>CAPT</a:t>
            </a:r>
            <a:r>
              <a:rPr lang="zh-CN" altLang="en-US" sz="3200" b="1" dirty="0">
                <a:latin typeface="Calibri" panose="020F0502020204030204" pitchFamily="34" charset="0"/>
                <a:cs typeface="Calibri" panose="020F0502020204030204" pitchFamily="34" charset="0"/>
              </a:rPr>
              <a:t>短期预报和</a:t>
            </a:r>
            <a:r>
              <a:rPr lang="en-US" altLang="zh-CN" sz="3200" b="1" dirty="0">
                <a:latin typeface="Calibri" panose="020F0502020204030204" pitchFamily="34" charset="0"/>
                <a:cs typeface="Calibri" panose="020F0502020204030204" pitchFamily="34" charset="0"/>
              </a:rPr>
              <a:t>AMIP</a:t>
            </a:r>
            <a:r>
              <a:rPr lang="zh-CN" altLang="en-US" sz="3200" b="1" dirty="0">
                <a:latin typeface="Calibri" panose="020F0502020204030204" pitchFamily="34" charset="0"/>
                <a:cs typeface="Calibri" panose="020F0502020204030204" pitchFamily="34" charset="0"/>
              </a:rPr>
              <a:t>长时间模拟的相似性</a:t>
            </a:r>
          </a:p>
        </p:txBody>
      </p:sp>
    </p:spTree>
    <p:extLst>
      <p:ext uri="{BB962C8B-B14F-4D97-AF65-F5344CB8AC3E}">
        <p14:creationId xmlns:p14="http://schemas.microsoft.com/office/powerpoint/2010/main" val="3711493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68208" y="3541986"/>
            <a:ext cx="4050391" cy="830997"/>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lvl="0"/>
            <a:r>
              <a:rPr lang="en-US" altLang="zh-CN" sz="2400" dirty="0">
                <a:latin typeface="HelveticaNeue" charset="0"/>
              </a:rPr>
              <a:t>1°</a:t>
            </a:r>
            <a:r>
              <a:rPr lang="zh-CN" altLang="en-US" sz="2400" dirty="0">
                <a:latin typeface="HelveticaNeue" charset="0"/>
              </a:rPr>
              <a:t>分辨率的</a:t>
            </a:r>
            <a:r>
              <a:rPr lang="en-US" altLang="zh-CN" sz="2400" dirty="0">
                <a:latin typeface="HelveticaNeue" charset="0"/>
              </a:rPr>
              <a:t>CAM5</a:t>
            </a:r>
            <a:r>
              <a:rPr lang="zh-CN" altLang="en-US" sz="2400" dirty="0">
                <a:latin typeface="HelveticaNeue" charset="0"/>
              </a:rPr>
              <a:t>模式基于</a:t>
            </a:r>
            <a:r>
              <a:rPr lang="en-US" altLang="zh-CN" sz="2400" dirty="0">
                <a:latin typeface="HelveticaNeue" charset="0"/>
              </a:rPr>
              <a:t>CAPT</a:t>
            </a:r>
            <a:r>
              <a:rPr lang="zh-CN" altLang="en-US" sz="2400" dirty="0">
                <a:latin typeface="HelveticaNeue" charset="0"/>
              </a:rPr>
              <a:t>模拟调优，需要</a:t>
            </a:r>
            <a:r>
              <a:rPr lang="en-US" altLang="zh-CN" sz="2400" dirty="0">
                <a:latin typeface="HelveticaNeue" charset="0"/>
              </a:rPr>
              <a:t>8.3</a:t>
            </a:r>
            <a:r>
              <a:rPr lang="zh-CN" altLang="en-US" sz="2400" dirty="0">
                <a:latin typeface="HelveticaNeue" charset="0"/>
              </a:rPr>
              <a:t>天</a:t>
            </a:r>
            <a:endParaRPr lang="zh-CN" altLang="en-US" sz="2400" dirty="0"/>
          </a:p>
        </p:txBody>
      </p:sp>
      <p:sp>
        <p:nvSpPr>
          <p:cNvPr id="4" name="矩形 3"/>
          <p:cNvSpPr/>
          <p:nvPr/>
        </p:nvSpPr>
        <p:spPr>
          <a:xfrm>
            <a:off x="7968207" y="2204864"/>
            <a:ext cx="4050391" cy="83099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lvl="0"/>
            <a:r>
              <a:rPr lang="en-US" altLang="zh-CN" sz="2400" dirty="0">
                <a:latin typeface="HelveticaNeue" charset="0"/>
              </a:rPr>
              <a:t>1°</a:t>
            </a:r>
            <a:r>
              <a:rPr lang="zh-CN" altLang="en-US" sz="2400" dirty="0">
                <a:latin typeface="HelveticaNeue" charset="0"/>
              </a:rPr>
              <a:t>分辨率的</a:t>
            </a:r>
            <a:r>
              <a:rPr lang="en-US" altLang="zh-CN" sz="2400" dirty="0">
                <a:latin typeface="HelveticaNeue" charset="0"/>
              </a:rPr>
              <a:t>CAM5</a:t>
            </a:r>
            <a:r>
              <a:rPr lang="zh-CN" altLang="en-US" sz="2400" dirty="0">
                <a:latin typeface="HelveticaNeue" charset="0"/>
              </a:rPr>
              <a:t>模式</a:t>
            </a:r>
            <a:r>
              <a:rPr lang="zh-CN" altLang="en-US" sz="2400" dirty="0" smtClean="0">
                <a:latin typeface="HelveticaNeue" charset="0"/>
              </a:rPr>
              <a:t>基于</a:t>
            </a:r>
            <a:r>
              <a:rPr lang="en-US" altLang="zh-CN" sz="2400" dirty="0" smtClean="0">
                <a:latin typeface="HelveticaNeue" charset="0"/>
              </a:rPr>
              <a:t>AMIP</a:t>
            </a:r>
            <a:r>
              <a:rPr lang="zh-CN" altLang="en-US" sz="2400" dirty="0" smtClean="0">
                <a:latin typeface="HelveticaNeue" charset="0"/>
              </a:rPr>
              <a:t>模拟</a:t>
            </a:r>
            <a:r>
              <a:rPr lang="zh-CN" altLang="en-US" sz="2400" dirty="0">
                <a:latin typeface="HelveticaNeue" charset="0"/>
              </a:rPr>
              <a:t>调优，</a:t>
            </a:r>
            <a:r>
              <a:rPr lang="zh-CN" altLang="en-US" sz="2400" dirty="0" smtClean="0">
                <a:latin typeface="HelveticaNeue" charset="0"/>
              </a:rPr>
              <a:t>需要</a:t>
            </a:r>
            <a:r>
              <a:rPr lang="en-US" altLang="zh-CN" sz="2400" dirty="0" smtClean="0">
                <a:latin typeface="HelveticaNeue" charset="0"/>
              </a:rPr>
              <a:t>500</a:t>
            </a:r>
            <a:r>
              <a:rPr lang="zh-CN" altLang="en-US" sz="2400" dirty="0" smtClean="0">
                <a:latin typeface="HelveticaNeue" charset="0"/>
              </a:rPr>
              <a:t>天</a:t>
            </a:r>
            <a:endParaRPr lang="zh-CN" altLang="en-US" sz="2400" dirty="0"/>
          </a:p>
        </p:txBody>
      </p:sp>
      <p:graphicFrame>
        <p:nvGraphicFramePr>
          <p:cNvPr id="5" name="表格 4"/>
          <p:cNvGraphicFramePr>
            <a:graphicFrameLocks noGrp="1"/>
          </p:cNvGraphicFramePr>
          <p:nvPr>
            <p:extLst>
              <p:ext uri="{D42A27DB-BD31-4B8C-83A1-F6EECF244321}">
                <p14:modId xmlns:p14="http://schemas.microsoft.com/office/powerpoint/2010/main" val="2752186376"/>
              </p:ext>
            </p:extLst>
          </p:nvPr>
        </p:nvGraphicFramePr>
        <p:xfrm>
          <a:off x="479376" y="1556792"/>
          <a:ext cx="7162825" cy="3504477"/>
        </p:xfrm>
        <a:graphic>
          <a:graphicData uri="http://schemas.openxmlformats.org/drawingml/2006/table">
            <a:tbl>
              <a:tblPr firstRow="1" bandRow="1">
                <a:tableStyleId>{21E4AEA4-8DFA-4A89-87EB-49C32662AFE0}</a:tableStyleId>
              </a:tblPr>
              <a:tblGrid>
                <a:gridCol w="1395902">
                  <a:extLst>
                    <a:ext uri="{9D8B030D-6E8A-4147-A177-3AD203B41FA5}">
                      <a16:colId xmlns:a16="http://schemas.microsoft.com/office/drawing/2014/main" val="20000"/>
                    </a:ext>
                  </a:extLst>
                </a:gridCol>
                <a:gridCol w="2454286">
                  <a:extLst>
                    <a:ext uri="{9D8B030D-6E8A-4147-A177-3AD203B41FA5}">
                      <a16:colId xmlns:a16="http://schemas.microsoft.com/office/drawing/2014/main" val="20001"/>
                    </a:ext>
                  </a:extLst>
                </a:gridCol>
                <a:gridCol w="3312637">
                  <a:extLst>
                    <a:ext uri="{9D8B030D-6E8A-4147-A177-3AD203B41FA5}">
                      <a16:colId xmlns:a16="http://schemas.microsoft.com/office/drawing/2014/main" val="20002"/>
                    </a:ext>
                  </a:extLst>
                </a:gridCol>
              </a:tblGrid>
              <a:tr h="508257">
                <a:tc>
                  <a:txBody>
                    <a:bodyPr/>
                    <a:lstStyle/>
                    <a:p>
                      <a:endParaRPr lang="zh-CN" altLang="en-US" sz="2400" dirty="0"/>
                    </a:p>
                  </a:txBody>
                  <a:tcPr/>
                </a:tc>
                <a:tc>
                  <a:txBody>
                    <a:bodyPr/>
                    <a:lstStyle/>
                    <a:p>
                      <a:pPr algn="ctr"/>
                      <a:r>
                        <a:rPr lang="en-US" altLang="zh-CN" sz="2400" dirty="0" smtClean="0"/>
                        <a:t>CAPT</a:t>
                      </a:r>
                      <a:r>
                        <a:rPr lang="zh-CN" altLang="en-US" sz="2400" dirty="0" smtClean="0"/>
                        <a:t>优化结果</a:t>
                      </a:r>
                      <a:endParaRPr lang="zh-CN" altLang="en-US" sz="2400" dirty="0"/>
                    </a:p>
                  </a:txBody>
                  <a:tcPr/>
                </a:tc>
                <a:tc>
                  <a:txBody>
                    <a:bodyPr/>
                    <a:lstStyle/>
                    <a:p>
                      <a:pPr algn="ctr"/>
                      <a:r>
                        <a:rPr lang="en-US" altLang="zh-CN" sz="2400" dirty="0" smtClean="0"/>
                        <a:t>AMIP</a:t>
                      </a:r>
                      <a:r>
                        <a:rPr lang="zh-CN" altLang="en-US" sz="2400" dirty="0" smtClean="0"/>
                        <a:t>优化结果</a:t>
                      </a:r>
                      <a:endParaRPr lang="zh-CN" altLang="en-US" sz="2400" dirty="0"/>
                    </a:p>
                  </a:txBody>
                  <a:tcPr/>
                </a:tc>
                <a:extLst>
                  <a:ext uri="{0D108BD9-81ED-4DB2-BD59-A6C34878D82A}">
                    <a16:rowId xmlns:a16="http://schemas.microsoft.com/office/drawing/2014/main" val="10000"/>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rPr>
                        <a:t>LWCF</a:t>
                      </a:r>
                      <a:endParaRPr lang="zh-CN" altLang="zh-CN" sz="1400" b="0" kern="100" dirty="0" smtClean="0">
                        <a:effectLst/>
                        <a:latin typeface="+mn-lt"/>
                        <a:ea typeface="+mn-ea"/>
                        <a:cs typeface="Times New Roman"/>
                      </a:endParaRPr>
                    </a:p>
                  </a:txBody>
                  <a:tcPr marL="68570" marR="68570" marT="0" marB="0"/>
                </a:tc>
                <a:tc>
                  <a:txBody>
                    <a:bodyPr/>
                    <a:lstStyle/>
                    <a:p>
                      <a:pPr algn="ctr">
                        <a:lnSpc>
                          <a:spcPct val="150000"/>
                        </a:lnSpc>
                        <a:spcAft>
                          <a:spcPts val="0"/>
                        </a:spcAft>
                      </a:pPr>
                      <a:r>
                        <a:rPr lang="it-IT" altLang="zh-CN" sz="1600" kern="100" dirty="0" smtClean="0">
                          <a:effectLst/>
                        </a:rPr>
                        <a:t>0.55</a:t>
                      </a:r>
                      <a:r>
                        <a:rPr lang="en-US" altLang="zh-CN" sz="1600" kern="100" dirty="0" smtClean="0">
                          <a:effectLst/>
                        </a:rPr>
                        <a:t>6</a:t>
                      </a:r>
                      <a:endParaRPr lang="zh-CN" sz="1600" b="0" kern="100" dirty="0">
                        <a:effectLst/>
                        <a:latin typeface="Calibri"/>
                        <a:ea typeface="宋体"/>
                        <a:cs typeface="Times New Roman"/>
                      </a:endParaRPr>
                    </a:p>
                  </a:txBody>
                  <a:tcPr marL="68565" marR="68565" marT="0" marB="0"/>
                </a:tc>
                <a:tc>
                  <a:txBody>
                    <a:bodyPr/>
                    <a:lstStyle/>
                    <a:p>
                      <a:pPr algn="ctr">
                        <a:lnSpc>
                          <a:spcPct val="150000"/>
                        </a:lnSpc>
                        <a:spcAft>
                          <a:spcPts val="0"/>
                        </a:spcAft>
                      </a:pPr>
                      <a:r>
                        <a:rPr lang="nb-NO" altLang="zh-CN" sz="1600" kern="100" dirty="0" smtClean="0">
                          <a:effectLst/>
                        </a:rPr>
                        <a:t>0.496</a:t>
                      </a:r>
                      <a:endParaRPr lang="zh-CN" sz="1600" b="0" kern="100" dirty="0" smtClean="0">
                        <a:effectLst/>
                        <a:latin typeface="Calibri"/>
                        <a:ea typeface="宋体"/>
                        <a:cs typeface="Times New Roman"/>
                      </a:endParaRPr>
                    </a:p>
                  </a:txBody>
                  <a:tcPr marL="68565" marR="68565" marT="0" marB="0"/>
                </a:tc>
                <a:extLst>
                  <a:ext uri="{0D108BD9-81ED-4DB2-BD59-A6C34878D82A}">
                    <a16:rowId xmlns:a16="http://schemas.microsoft.com/office/drawing/2014/main" val="10001"/>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rPr>
                        <a:t>SWCF</a:t>
                      </a:r>
                      <a:endParaRPr lang="zh-CN" altLang="zh-CN" sz="1400" b="0" kern="100" dirty="0" smtClean="0">
                        <a:effectLst/>
                        <a:latin typeface="+mn-lt"/>
                        <a:ea typeface="+mn-ea"/>
                        <a:cs typeface="Times New Roman"/>
                      </a:endParaRPr>
                    </a:p>
                  </a:txBody>
                  <a:tcPr marL="68570" marR="68570" marT="0" marB="0"/>
                </a:tc>
                <a:tc>
                  <a:txBody>
                    <a:bodyPr/>
                    <a:lstStyle/>
                    <a:p>
                      <a:pPr algn="ctr">
                        <a:lnSpc>
                          <a:spcPct val="150000"/>
                        </a:lnSpc>
                        <a:spcAft>
                          <a:spcPts val="0"/>
                        </a:spcAft>
                      </a:pPr>
                      <a:r>
                        <a:rPr lang="hr-HR" altLang="zh-CN" sz="1600" kern="100" dirty="0" smtClean="0">
                          <a:effectLst/>
                        </a:rPr>
                        <a:t>1.069</a:t>
                      </a:r>
                      <a:endParaRPr lang="zh-CN" sz="1600" b="0" kern="100" dirty="0">
                        <a:effectLst/>
                        <a:latin typeface="Calibri"/>
                        <a:ea typeface="宋体"/>
                        <a:cs typeface="Times New Roman"/>
                      </a:endParaRPr>
                    </a:p>
                  </a:txBody>
                  <a:tcPr marL="68565" marR="68565" marT="0" marB="0"/>
                </a:tc>
                <a:tc>
                  <a:txBody>
                    <a:bodyPr/>
                    <a:lstStyle/>
                    <a:p>
                      <a:pPr algn="ctr">
                        <a:lnSpc>
                          <a:spcPct val="150000"/>
                        </a:lnSpc>
                        <a:spcAft>
                          <a:spcPts val="0"/>
                        </a:spcAft>
                      </a:pPr>
                      <a:r>
                        <a:rPr lang="is-IS" altLang="zh-CN" sz="1600" kern="100" dirty="0" smtClean="0">
                          <a:effectLst/>
                        </a:rPr>
                        <a:t>1.004</a:t>
                      </a:r>
                      <a:endParaRPr lang="zh-CN" sz="1600" b="0" kern="100" dirty="0" smtClean="0">
                        <a:effectLst/>
                        <a:latin typeface="Calibri"/>
                        <a:ea typeface="宋体"/>
                        <a:cs typeface="Times New Roman"/>
                      </a:endParaRPr>
                    </a:p>
                  </a:txBody>
                  <a:tcPr marL="68565" marR="68565" marT="0" marB="0"/>
                </a:tc>
                <a:extLst>
                  <a:ext uri="{0D108BD9-81ED-4DB2-BD59-A6C34878D82A}">
                    <a16:rowId xmlns:a16="http://schemas.microsoft.com/office/drawing/2014/main" val="10002"/>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rPr>
                        <a:t>PRECT</a:t>
                      </a:r>
                      <a:endParaRPr lang="zh-CN" altLang="zh-CN" sz="1400" b="0" kern="100" dirty="0" smtClean="0">
                        <a:effectLst/>
                        <a:latin typeface="+mn-lt"/>
                        <a:ea typeface="+mn-ea"/>
                        <a:cs typeface="Times New Roman"/>
                      </a:endParaRPr>
                    </a:p>
                  </a:txBody>
                  <a:tcPr marL="68570" marR="68570" marT="0" marB="0"/>
                </a:tc>
                <a:tc>
                  <a:txBody>
                    <a:bodyPr/>
                    <a:lstStyle/>
                    <a:p>
                      <a:pPr algn="ctr">
                        <a:lnSpc>
                          <a:spcPct val="150000"/>
                        </a:lnSpc>
                        <a:spcAft>
                          <a:spcPts val="0"/>
                        </a:spcAft>
                      </a:pPr>
                      <a:r>
                        <a:rPr lang="is-IS" altLang="zh-CN" sz="1600" kern="100" dirty="0" smtClean="0">
                          <a:effectLst/>
                        </a:rPr>
                        <a:t>0.92</a:t>
                      </a:r>
                      <a:r>
                        <a:rPr lang="en-US" altLang="zh-CN" sz="1600" kern="100" dirty="0" smtClean="0">
                          <a:effectLst/>
                        </a:rPr>
                        <a:t>1</a:t>
                      </a:r>
                      <a:endParaRPr lang="zh-CN" sz="1600" b="0" kern="100" dirty="0">
                        <a:effectLst/>
                        <a:latin typeface="Calibri"/>
                        <a:ea typeface="宋体"/>
                        <a:cs typeface="Times New Roman"/>
                      </a:endParaRPr>
                    </a:p>
                  </a:txBody>
                  <a:tcPr marL="68565" marR="68565" marT="0" marB="0"/>
                </a:tc>
                <a:tc>
                  <a:txBody>
                    <a:bodyPr/>
                    <a:lstStyle/>
                    <a:p>
                      <a:pPr algn="ctr">
                        <a:lnSpc>
                          <a:spcPct val="150000"/>
                        </a:lnSpc>
                        <a:spcAft>
                          <a:spcPts val="0"/>
                        </a:spcAft>
                      </a:pPr>
                      <a:r>
                        <a:rPr lang="fi-FI" altLang="zh-CN" sz="1600" kern="100" smtClean="0">
                          <a:effectLst/>
                        </a:rPr>
                        <a:t>0.841</a:t>
                      </a:r>
                      <a:endParaRPr lang="zh-CN" sz="1600" b="0" kern="100" dirty="0" smtClean="0">
                        <a:effectLst/>
                        <a:latin typeface="Calibri"/>
                        <a:ea typeface="宋体"/>
                        <a:cs typeface="Times New Roman"/>
                      </a:endParaRPr>
                    </a:p>
                  </a:txBody>
                  <a:tcPr marL="68565" marR="68565" marT="0" marB="0"/>
                </a:tc>
                <a:extLst>
                  <a:ext uri="{0D108BD9-81ED-4DB2-BD59-A6C34878D82A}">
                    <a16:rowId xmlns:a16="http://schemas.microsoft.com/office/drawing/2014/main" val="10003"/>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rPr>
                        <a:t>Q850</a:t>
                      </a:r>
                      <a:endParaRPr lang="zh-CN" altLang="zh-CN" sz="1400" b="0" kern="100" dirty="0" smtClean="0">
                        <a:effectLst/>
                        <a:latin typeface="+mn-lt"/>
                        <a:ea typeface="+mn-ea"/>
                        <a:cs typeface="Times New Roman"/>
                      </a:endParaRPr>
                    </a:p>
                  </a:txBody>
                  <a:tcPr marL="68570" marR="68570" marT="0" marB="0"/>
                </a:tc>
                <a:tc>
                  <a:txBody>
                    <a:bodyPr/>
                    <a:lstStyle/>
                    <a:p>
                      <a:pPr algn="ctr">
                        <a:lnSpc>
                          <a:spcPct val="150000"/>
                        </a:lnSpc>
                        <a:spcAft>
                          <a:spcPts val="0"/>
                        </a:spcAft>
                      </a:pPr>
                      <a:r>
                        <a:rPr lang="zh-CN" altLang="en-US" sz="1600" kern="100" dirty="0" smtClean="0">
                          <a:effectLst/>
                        </a:rPr>
                        <a:t> </a:t>
                      </a:r>
                      <a:r>
                        <a:rPr lang="is-IS" sz="1600" kern="100" dirty="0" smtClean="0">
                          <a:effectLst/>
                        </a:rPr>
                        <a:t>1.013</a:t>
                      </a:r>
                      <a:endParaRPr lang="en-US" sz="1600" b="0" kern="100" dirty="0" smtClean="0">
                        <a:solidFill>
                          <a:schemeClr val="tx1"/>
                        </a:solidFill>
                        <a:effectLst/>
                        <a:latin typeface="+mn-lt"/>
                        <a:ea typeface="+mn-ea"/>
                        <a:cs typeface="+mn-cs"/>
                      </a:endParaRPr>
                    </a:p>
                  </a:txBody>
                  <a:tcPr marL="68565" marR="68565" marT="0" marB="0"/>
                </a:tc>
                <a:tc>
                  <a:txBody>
                    <a:bodyPr/>
                    <a:lstStyle/>
                    <a:p>
                      <a:pPr algn="ctr">
                        <a:lnSpc>
                          <a:spcPct val="150000"/>
                        </a:lnSpc>
                        <a:spcAft>
                          <a:spcPts val="0"/>
                        </a:spcAft>
                      </a:pPr>
                      <a:r>
                        <a:rPr lang="hr-HR" sz="1600" kern="100" dirty="0" smtClean="0">
                          <a:effectLst/>
                        </a:rPr>
                        <a:t>1.18</a:t>
                      </a:r>
                      <a:r>
                        <a:rPr lang="en-US" altLang="zh-CN" sz="1600" kern="100" dirty="0" smtClean="0">
                          <a:effectLst/>
                        </a:rPr>
                        <a:t>9</a:t>
                      </a:r>
                      <a:endParaRPr lang="en-US" sz="1600" b="0" kern="100" dirty="0" smtClean="0">
                        <a:solidFill>
                          <a:schemeClr val="tx1"/>
                        </a:solidFill>
                        <a:effectLst/>
                        <a:latin typeface="+mn-lt"/>
                        <a:ea typeface="+mn-ea"/>
                        <a:cs typeface="+mn-cs"/>
                      </a:endParaRPr>
                    </a:p>
                  </a:txBody>
                  <a:tcPr marL="68565" marR="68565" marT="0" marB="0"/>
                </a:tc>
                <a:extLst>
                  <a:ext uri="{0D108BD9-81ED-4DB2-BD59-A6C34878D82A}">
                    <a16:rowId xmlns:a16="http://schemas.microsoft.com/office/drawing/2014/main" val="10004"/>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rPr>
                        <a:t>T850</a:t>
                      </a:r>
                      <a:endParaRPr lang="zh-CN" altLang="zh-CN" sz="1400" b="0" kern="100" dirty="0" smtClean="0">
                        <a:effectLst/>
                        <a:latin typeface="+mn-lt"/>
                        <a:ea typeface="+mn-ea"/>
                        <a:cs typeface="Times New Roman"/>
                      </a:endParaRPr>
                    </a:p>
                  </a:txBody>
                  <a:tcPr marL="68570" marR="68570" marT="0" marB="0"/>
                </a:tc>
                <a:tc>
                  <a:txBody>
                    <a:bodyPr/>
                    <a:lstStyle/>
                    <a:p>
                      <a:pPr algn="ctr">
                        <a:lnSpc>
                          <a:spcPct val="150000"/>
                        </a:lnSpc>
                        <a:spcAft>
                          <a:spcPts val="0"/>
                        </a:spcAft>
                      </a:pPr>
                      <a:r>
                        <a:rPr lang="zh-CN" altLang="en-US" sz="1600" kern="100" dirty="0" smtClean="0">
                          <a:effectLst/>
                        </a:rPr>
                        <a:t> </a:t>
                      </a:r>
                      <a:r>
                        <a:rPr lang="is-IS" sz="1600" kern="100" dirty="0" smtClean="0">
                          <a:effectLst/>
                        </a:rPr>
                        <a:t>0.956</a:t>
                      </a:r>
                      <a:endParaRPr lang="en-US" sz="1600" b="0" kern="100" dirty="0" smtClean="0">
                        <a:solidFill>
                          <a:schemeClr val="tx1"/>
                        </a:solidFill>
                        <a:effectLst/>
                        <a:latin typeface="+mn-lt"/>
                        <a:ea typeface="+mn-ea"/>
                        <a:cs typeface="+mn-cs"/>
                      </a:endParaRPr>
                    </a:p>
                  </a:txBody>
                  <a:tcPr marL="68565" marR="68565" marT="0" marB="0"/>
                </a:tc>
                <a:tc>
                  <a:txBody>
                    <a:bodyPr/>
                    <a:lstStyle/>
                    <a:p>
                      <a:pPr algn="ctr">
                        <a:lnSpc>
                          <a:spcPct val="150000"/>
                        </a:lnSpc>
                        <a:spcAft>
                          <a:spcPts val="0"/>
                        </a:spcAft>
                      </a:pPr>
                      <a:r>
                        <a:rPr lang="hr-HR" sz="1600" kern="100" dirty="0" smtClean="0">
                          <a:effectLst/>
                        </a:rPr>
                        <a:t>0.94</a:t>
                      </a:r>
                      <a:r>
                        <a:rPr lang="en-US" altLang="zh-CN" sz="1600" kern="100" dirty="0" smtClean="0">
                          <a:effectLst/>
                        </a:rPr>
                        <a:t>7</a:t>
                      </a:r>
                      <a:endParaRPr lang="en-US" sz="1600" b="0" kern="100" dirty="0" smtClean="0">
                        <a:solidFill>
                          <a:schemeClr val="tx1"/>
                        </a:solidFill>
                        <a:effectLst/>
                        <a:latin typeface="+mn-lt"/>
                        <a:ea typeface="+mn-ea"/>
                        <a:cs typeface="+mn-cs"/>
                      </a:endParaRPr>
                    </a:p>
                  </a:txBody>
                  <a:tcPr marL="68565" marR="68565" marT="0" marB="0"/>
                </a:tc>
                <a:extLst>
                  <a:ext uri="{0D108BD9-81ED-4DB2-BD59-A6C34878D82A}">
                    <a16:rowId xmlns:a16="http://schemas.microsoft.com/office/drawing/2014/main" val="10005"/>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rPr>
                        <a:t>total</a:t>
                      </a:r>
                      <a:r>
                        <a:rPr lang="en-US" altLang="zh-CN" sz="1400" kern="100" baseline="0" dirty="0" smtClean="0">
                          <a:effectLst/>
                        </a:rPr>
                        <a:t> metrics</a:t>
                      </a:r>
                      <a:endParaRPr lang="zh-CN" altLang="zh-CN" sz="1400" b="0" kern="100" dirty="0" smtClean="0">
                        <a:solidFill>
                          <a:srgbClr val="FF0000"/>
                        </a:solidFill>
                        <a:effectLst/>
                        <a:latin typeface="+mn-lt"/>
                        <a:ea typeface="+mn-ea"/>
                        <a:cs typeface="Times New Roman"/>
                      </a:endParaRPr>
                    </a:p>
                  </a:txBody>
                  <a:tcPr/>
                </a:tc>
                <a:tc>
                  <a:txBody>
                    <a:bodyPr/>
                    <a:lstStyle/>
                    <a:p>
                      <a:pPr algn="ctr">
                        <a:lnSpc>
                          <a:spcPct val="150000"/>
                        </a:lnSpc>
                        <a:spcAft>
                          <a:spcPts val="0"/>
                        </a:spcAft>
                      </a:pPr>
                      <a:r>
                        <a:rPr lang="zh-CN" altLang="en-US" sz="1600" kern="100" dirty="0" smtClean="0">
                          <a:effectLst/>
                        </a:rPr>
                        <a:t> </a:t>
                      </a:r>
                      <a:r>
                        <a:rPr lang="nb-NO" sz="1600" kern="100" dirty="0" smtClean="0">
                          <a:effectLst/>
                        </a:rPr>
                        <a:t>0.903</a:t>
                      </a:r>
                      <a:endParaRPr lang="en-US" sz="1600" b="0" kern="100" dirty="0" smtClean="0">
                        <a:solidFill>
                          <a:srgbClr val="FF0000"/>
                        </a:solidFill>
                        <a:effectLst/>
                        <a:latin typeface="+mn-lt"/>
                        <a:ea typeface="+mn-ea"/>
                        <a:cs typeface="+mn-cs"/>
                      </a:endParaRPr>
                    </a:p>
                  </a:txBody>
                  <a:tcPr marL="68565" marR="68565" marT="0" marB="0"/>
                </a:tc>
                <a:tc>
                  <a:txBody>
                    <a:bodyPr/>
                    <a:lstStyle/>
                    <a:p>
                      <a:pPr algn="ctr">
                        <a:lnSpc>
                          <a:spcPct val="150000"/>
                        </a:lnSpc>
                        <a:spcAft>
                          <a:spcPts val="0"/>
                        </a:spcAft>
                      </a:pPr>
                      <a:r>
                        <a:rPr lang="tr-TR" sz="1600" kern="100" dirty="0" smtClean="0">
                          <a:effectLst/>
                        </a:rPr>
                        <a:t>0.895</a:t>
                      </a:r>
                      <a:endParaRPr lang="en-US" sz="1600" b="0" kern="100" dirty="0" smtClean="0">
                        <a:solidFill>
                          <a:srgbClr val="FF0000"/>
                        </a:solidFill>
                        <a:effectLst/>
                        <a:latin typeface="+mn-lt"/>
                        <a:ea typeface="+mn-ea"/>
                        <a:cs typeface="+mn-cs"/>
                      </a:endParaRPr>
                    </a:p>
                  </a:txBody>
                  <a:tcPr marL="68565" marR="68565" marT="0" marB="0"/>
                </a:tc>
                <a:extLst>
                  <a:ext uri="{0D108BD9-81ED-4DB2-BD59-A6C34878D82A}">
                    <a16:rowId xmlns:a16="http://schemas.microsoft.com/office/drawing/2014/main" val="10006"/>
                  </a:ext>
                </a:extLst>
              </a:tr>
            </a:tbl>
          </a:graphicData>
        </a:graphic>
      </p:graphicFrame>
      <p:sp>
        <p:nvSpPr>
          <p:cNvPr id="6" name="矩形 5"/>
          <p:cNvSpPr/>
          <p:nvPr/>
        </p:nvSpPr>
        <p:spPr>
          <a:xfrm>
            <a:off x="3296897" y="426567"/>
            <a:ext cx="5699381" cy="584775"/>
          </a:xfrm>
          <a:prstGeom prst="rect">
            <a:avLst/>
          </a:prstGeom>
        </p:spPr>
        <p:txBody>
          <a:bodyPr wrap="none">
            <a:spAutoFit/>
          </a:bodyPr>
          <a:lstStyle/>
          <a:p>
            <a:r>
              <a:rPr lang="en-US" altLang="zh-CN" sz="3200" b="1" dirty="0" smtClean="0">
                <a:latin typeface="Calibri" panose="020F0502020204030204" pitchFamily="34" charset="0"/>
                <a:cs typeface="Calibri" panose="020F0502020204030204" pitchFamily="34" charset="0"/>
              </a:rPr>
              <a:t>CAPT</a:t>
            </a:r>
            <a:r>
              <a:rPr lang="zh-CN" altLang="en-US" sz="3200" b="1" dirty="0" smtClean="0">
                <a:latin typeface="Calibri" panose="020F0502020204030204" pitchFamily="34" charset="0"/>
                <a:cs typeface="Calibri" panose="020F0502020204030204" pitchFamily="34" charset="0"/>
              </a:rPr>
              <a:t>和</a:t>
            </a:r>
            <a:r>
              <a:rPr lang="en-US" altLang="zh-CN" sz="3200" b="1" dirty="0" smtClean="0">
                <a:latin typeface="Calibri" panose="020F0502020204030204" pitchFamily="34" charset="0"/>
                <a:cs typeface="Calibri" panose="020F0502020204030204" pitchFamily="34" charset="0"/>
              </a:rPr>
              <a:t>AMIP</a:t>
            </a:r>
            <a:r>
              <a:rPr lang="zh-CN" altLang="en-US" sz="3200" b="1" dirty="0">
                <a:latin typeface="Calibri" panose="020F0502020204030204" pitchFamily="34" charset="0"/>
                <a:cs typeface="Calibri" panose="020F0502020204030204" pitchFamily="34" charset="0"/>
              </a:rPr>
              <a:t>方法</a:t>
            </a:r>
            <a:r>
              <a:rPr lang="zh-CN" altLang="en-US" sz="3200" b="1" dirty="0" smtClean="0">
                <a:latin typeface="Calibri" panose="020F0502020204030204" pitchFamily="34" charset="0"/>
                <a:cs typeface="Calibri" panose="020F0502020204030204" pitchFamily="34" charset="0"/>
              </a:rPr>
              <a:t>优化结果对比</a:t>
            </a:r>
            <a:endParaRPr lang="en-US" altLang="zh-CN"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74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7869" y="406792"/>
            <a:ext cx="8802410" cy="584775"/>
          </a:xfrm>
          <a:prstGeom prst="rect">
            <a:avLst/>
          </a:prstGeom>
        </p:spPr>
        <p:txBody>
          <a:bodyPr wrap="none">
            <a:spAutoFit/>
          </a:bodyPr>
          <a:lstStyle/>
          <a:p>
            <a:r>
              <a:rPr lang="zh-CN" altLang="en-US" sz="3200" b="1" dirty="0">
                <a:latin typeface="Calibri" panose="020F0502020204030204" pitchFamily="34" charset="0"/>
                <a:cs typeface="Calibri" panose="020F0502020204030204" pitchFamily="34" charset="0"/>
              </a:rPr>
              <a:t>面向地球系统模式不确定参数估计的自动化框架</a:t>
            </a:r>
            <a:endParaRPr lang="en-US" altLang="zh-CN" sz="3200" b="1" dirty="0">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3"/>
          <a:stretch>
            <a:fillRect/>
          </a:stretch>
        </p:blipFill>
        <p:spPr>
          <a:xfrm>
            <a:off x="379625" y="991567"/>
            <a:ext cx="11650466" cy="5730737"/>
          </a:xfrm>
          <a:prstGeom prst="rect">
            <a:avLst/>
          </a:prstGeom>
        </p:spPr>
      </p:pic>
    </p:spTree>
    <p:extLst>
      <p:ext uri="{BB962C8B-B14F-4D97-AF65-F5344CB8AC3E}">
        <p14:creationId xmlns:p14="http://schemas.microsoft.com/office/powerpoint/2010/main" val="32143562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75657" y="425898"/>
            <a:ext cx="11103429" cy="584775"/>
          </a:xfrm>
          <a:prstGeom prst="rect">
            <a:avLst/>
          </a:prstGeom>
          <a:noFill/>
        </p:spPr>
        <p:txBody>
          <a:bodyPr wrap="square" rtlCol="0">
            <a:spAutoFit/>
          </a:bodyPr>
          <a:lstStyle/>
          <a:p>
            <a:r>
              <a:rPr lang="zh-CN" altLang="en-US" sz="3200" b="1" dirty="0">
                <a:latin typeface="Calibri" panose="020F0502020204030204" pitchFamily="34" charset="0"/>
                <a:cs typeface="Calibri" panose="020F0502020204030204" pitchFamily="34" charset="0"/>
              </a:rPr>
              <a:t>案例二：满足辐射平衡约束的大气模式</a:t>
            </a:r>
            <a:r>
              <a:rPr lang="zh-CN" altLang="en-US" sz="3200" b="1" dirty="0" smtClean="0">
                <a:latin typeface="Calibri" panose="020F0502020204030204" pitchFamily="34" charset="0"/>
                <a:cs typeface="Calibri" panose="020F0502020204030204" pitchFamily="34" charset="0"/>
              </a:rPr>
              <a:t>不确定参数</a:t>
            </a:r>
            <a:r>
              <a:rPr lang="zh-CN" altLang="en-US" sz="3200" b="1" dirty="0">
                <a:latin typeface="Calibri" panose="020F0502020204030204" pitchFamily="34" charset="0"/>
                <a:cs typeface="Calibri" panose="020F0502020204030204" pitchFamily="34" charset="0"/>
              </a:rPr>
              <a:t>优化</a:t>
            </a:r>
            <a:endParaRPr lang="en-US" altLang="zh-CN" sz="3200" b="1" dirty="0">
              <a:latin typeface="Calibri" panose="020F0502020204030204" pitchFamily="34" charset="0"/>
              <a:cs typeface="Calibri" panose="020F0502020204030204" pitchFamily="34" charset="0"/>
            </a:endParaRPr>
          </a:p>
        </p:txBody>
      </p:sp>
      <p:sp>
        <p:nvSpPr>
          <p:cNvPr id="4" name="矩形 3"/>
          <p:cNvSpPr/>
          <p:nvPr/>
        </p:nvSpPr>
        <p:spPr>
          <a:xfrm>
            <a:off x="964815" y="1773145"/>
            <a:ext cx="9058890" cy="369332"/>
          </a:xfrm>
          <a:prstGeom prst="rect">
            <a:avLst/>
          </a:prstGeom>
        </p:spPr>
        <p:txBody>
          <a:bodyPr wrap="none">
            <a:spAutoFit/>
          </a:bodyPr>
          <a:lstStyle/>
          <a:p>
            <a:r>
              <a:rPr lang="zh-CN" altLang="en-US" b="1" dirty="0">
                <a:latin typeface="Arial" charset="0"/>
                <a:ea typeface="Arial" charset="0"/>
                <a:cs typeface="Arial" charset="0"/>
              </a:rPr>
              <a:t> </a:t>
            </a:r>
            <a:r>
              <a:rPr lang="zh-CN" altLang="en-US" b="1" dirty="0" smtClean="0">
                <a:latin typeface="Arial" charset="0"/>
                <a:ea typeface="Arial" charset="0"/>
                <a:cs typeface="Arial" charset="0"/>
              </a:rPr>
              <a:t>      </a:t>
            </a:r>
            <a:r>
              <a:rPr lang="zh-CN" altLang="en-US" b="1" dirty="0" smtClean="0">
                <a:solidFill>
                  <a:srgbClr val="FF0000"/>
                </a:solidFill>
                <a:latin typeface="Arial" charset="0"/>
                <a:ea typeface="Arial" charset="0"/>
                <a:cs typeface="Arial" charset="0"/>
              </a:rPr>
              <a:t>什么是辐射平衡？当前</a:t>
            </a:r>
            <a:r>
              <a:rPr lang="en-US" altLang="zh-CN" b="1" dirty="0" smtClean="0">
                <a:solidFill>
                  <a:srgbClr val="FF0000"/>
                </a:solidFill>
                <a:latin typeface="Arial" charset="0"/>
                <a:ea typeface="Arial" charset="0"/>
                <a:cs typeface="Arial" charset="0"/>
              </a:rPr>
              <a:t>CMIP</a:t>
            </a:r>
            <a:r>
              <a:rPr lang="zh-CN" altLang="en-US" b="1" dirty="0" smtClean="0">
                <a:solidFill>
                  <a:srgbClr val="FF0000"/>
                </a:solidFill>
                <a:latin typeface="Arial" charset="0"/>
                <a:ea typeface="Arial" charset="0"/>
                <a:cs typeface="Arial" charset="0"/>
              </a:rPr>
              <a:t>中的气候模式中的辐射</a:t>
            </a:r>
            <a:r>
              <a:rPr lang="zh-CN" altLang="en-US" b="1" dirty="0">
                <a:solidFill>
                  <a:srgbClr val="FF0000"/>
                </a:solidFill>
                <a:latin typeface="Arial" charset="0"/>
                <a:ea typeface="Arial" charset="0"/>
                <a:cs typeface="Arial" charset="0"/>
              </a:rPr>
              <a:t>偏差</a:t>
            </a:r>
            <a:r>
              <a:rPr lang="zh-CN" altLang="en-US" b="1" dirty="0" smtClean="0">
                <a:solidFill>
                  <a:srgbClr val="FF0000"/>
                </a:solidFill>
                <a:latin typeface="Arial" charset="0"/>
                <a:ea typeface="Arial" charset="0"/>
                <a:cs typeface="Arial" charset="0"/>
              </a:rPr>
              <a:t>状况？辐射不平衡的影响？</a:t>
            </a:r>
            <a:endParaRPr lang="en-US" altLang="zh-CN" sz="2000" dirty="0">
              <a:solidFill>
                <a:srgbClr val="FF0000"/>
              </a:solidFill>
            </a:endParaRPr>
          </a:p>
        </p:txBody>
      </p:sp>
      <p:pic>
        <p:nvPicPr>
          <p:cNvPr id="6" name="图片 5"/>
          <p:cNvPicPr>
            <a:picLocks noChangeAspect="1"/>
          </p:cNvPicPr>
          <p:nvPr/>
        </p:nvPicPr>
        <p:blipFill>
          <a:blip r:embed="rId3"/>
          <a:stretch>
            <a:fillRect/>
          </a:stretch>
        </p:blipFill>
        <p:spPr>
          <a:xfrm>
            <a:off x="256981" y="2284589"/>
            <a:ext cx="4210439" cy="3362583"/>
          </a:xfrm>
          <a:prstGeom prst="rect">
            <a:avLst/>
          </a:prstGeom>
        </p:spPr>
      </p:pic>
      <p:pic>
        <p:nvPicPr>
          <p:cNvPr id="7" name="Picture 2" descr="Fig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653" y="2121531"/>
            <a:ext cx="4192894" cy="380355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8232" y="5893892"/>
            <a:ext cx="11493910" cy="646331"/>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This energy balance tuning is crucial since a change by </a:t>
            </a:r>
            <a:r>
              <a:rPr lang="en-US" altLang="zh-CN" dirty="0">
                <a:solidFill>
                  <a:srgbClr val="C00000"/>
                </a:solidFill>
                <a:latin typeface="Arial" panose="020B0604020202020204" pitchFamily="34" charset="0"/>
                <a:cs typeface="Arial" panose="020B0604020202020204" pitchFamily="34" charset="0"/>
              </a:rPr>
              <a:t>1 W/m2 </a:t>
            </a:r>
            <a:r>
              <a:rPr lang="en-US" altLang="zh-CN" dirty="0">
                <a:latin typeface="Arial" panose="020B0604020202020204" pitchFamily="34" charset="0"/>
                <a:cs typeface="Arial" panose="020B0604020202020204" pitchFamily="34" charset="0"/>
              </a:rPr>
              <a:t>of the global energy balance produces typically a change of about </a:t>
            </a:r>
            <a:r>
              <a:rPr lang="en-US" altLang="zh-CN" dirty="0">
                <a:solidFill>
                  <a:srgbClr val="C00000"/>
                </a:solidFill>
                <a:latin typeface="Arial" panose="020B0604020202020204" pitchFamily="34" charset="0"/>
                <a:cs typeface="Arial" panose="020B0604020202020204" pitchFamily="34" charset="0"/>
              </a:rPr>
              <a:t>0.5 to 1.5 K </a:t>
            </a:r>
            <a:r>
              <a:rPr lang="en-US" altLang="zh-CN" dirty="0">
                <a:latin typeface="Arial" panose="020B0604020202020204" pitchFamily="34" charset="0"/>
                <a:cs typeface="Arial" panose="020B0604020202020204" pitchFamily="34" charset="0"/>
              </a:rPr>
              <a:t>in the </a:t>
            </a:r>
            <a:r>
              <a:rPr lang="en-US" altLang="zh-CN" dirty="0">
                <a:solidFill>
                  <a:srgbClr val="C00000"/>
                </a:solidFill>
                <a:latin typeface="Arial" panose="020B0604020202020204" pitchFamily="34" charset="0"/>
                <a:cs typeface="Arial" panose="020B0604020202020204" pitchFamily="34" charset="0"/>
              </a:rPr>
              <a:t>global mean surface temperature</a:t>
            </a:r>
            <a:r>
              <a:rPr lang="en-US" altLang="zh-CN" dirty="0">
                <a:latin typeface="Arial" panose="020B0604020202020204" pitchFamily="34" charset="0"/>
                <a:cs typeface="Arial" panose="020B0604020202020204" pitchFamily="34" charset="0"/>
              </a:rPr>
              <a:t> in coupled simulations</a:t>
            </a:r>
            <a:r>
              <a:rPr lang="en-US" altLang="zh-CN" baseline="30000" dirty="0">
                <a:latin typeface="Arial" panose="020B0604020202020204" pitchFamily="34" charset="0"/>
                <a:cs typeface="Arial" panose="020B0604020202020204" pitchFamily="34" charset="0"/>
              </a:rPr>
              <a:t>[1].</a:t>
            </a:r>
            <a:endParaRPr lang="zh-CN" altLang="en-US" baseline="30000" dirty="0">
              <a:latin typeface="Arial" panose="020B0604020202020204" pitchFamily="34" charset="0"/>
              <a:cs typeface="Arial" panose="020B0604020202020204" pitchFamily="34" charset="0"/>
            </a:endParaRPr>
          </a:p>
        </p:txBody>
      </p:sp>
      <p:sp>
        <p:nvSpPr>
          <p:cNvPr id="10" name="文本框 9"/>
          <p:cNvSpPr txBox="1"/>
          <p:nvPr/>
        </p:nvSpPr>
        <p:spPr>
          <a:xfrm>
            <a:off x="8797571" y="2644045"/>
            <a:ext cx="3481515" cy="1200329"/>
          </a:xfrm>
          <a:prstGeom prst="rect">
            <a:avLst/>
          </a:prstGeom>
          <a:noFill/>
        </p:spPr>
        <p:txBody>
          <a:bodyPr wrap="square" rtlCol="0">
            <a:spAutoFit/>
          </a:bodyPr>
          <a:lstStyle/>
          <a:p>
            <a:r>
              <a:rPr lang="zh-CN" altLang="en-US" dirty="0" smtClean="0"/>
              <a:t>根据能量守恒原理，大气模式顶的净短波辐射（吸收的能量）应该和净长波辐射（释放的能量）相等。</a:t>
            </a:r>
            <a:endParaRPr lang="zh-CN" altLang="en-US" dirty="0"/>
          </a:p>
        </p:txBody>
      </p:sp>
      <p:sp>
        <p:nvSpPr>
          <p:cNvPr id="12" name="文本框 11"/>
          <p:cNvSpPr txBox="1"/>
          <p:nvPr/>
        </p:nvSpPr>
        <p:spPr>
          <a:xfrm>
            <a:off x="8836468" y="4092340"/>
            <a:ext cx="3085674" cy="1200329"/>
          </a:xfrm>
          <a:prstGeom prst="rect">
            <a:avLst/>
          </a:prstGeom>
          <a:noFill/>
        </p:spPr>
        <p:txBody>
          <a:bodyPr wrap="square" rtlCol="0">
            <a:spAutoFit/>
          </a:bodyPr>
          <a:lstStyle/>
          <a:p>
            <a:r>
              <a:rPr lang="zh-CN" altLang="en-US" dirty="0" smtClean="0"/>
              <a:t>一旦模式顶辐射存在</a:t>
            </a:r>
            <a:r>
              <a:rPr lang="en-US" altLang="zh-CN" dirty="0" smtClean="0"/>
              <a:t>1W/m2</a:t>
            </a:r>
            <a:r>
              <a:rPr lang="zh-CN" altLang="en-US" dirty="0" smtClean="0"/>
              <a:t>以上的偏差将会对其他气候变量的模拟效果产生很大的影响。</a:t>
            </a:r>
            <a:endParaRPr lang="zh-CN" altLang="en-US" dirty="0"/>
          </a:p>
        </p:txBody>
      </p:sp>
      <p:sp>
        <p:nvSpPr>
          <p:cNvPr id="14" name="矩形 13"/>
          <p:cNvSpPr/>
          <p:nvPr/>
        </p:nvSpPr>
        <p:spPr>
          <a:xfrm>
            <a:off x="-283447" y="1152785"/>
            <a:ext cx="3615872"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案例描述</a:t>
            </a:r>
            <a:endParaRPr lang="zh-CN" altLang="en-US" sz="2000" b="1" dirty="0"/>
          </a:p>
        </p:txBody>
      </p:sp>
    </p:spTree>
    <p:extLst>
      <p:ext uri="{BB962C8B-B14F-4D97-AF65-F5344CB8AC3E}">
        <p14:creationId xmlns:p14="http://schemas.microsoft.com/office/powerpoint/2010/main" val="3061693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0629" y="2024742"/>
            <a:ext cx="12482286" cy="3416320"/>
          </a:xfrm>
          <a:prstGeom prst="rect">
            <a:avLst/>
          </a:prstGeom>
          <a:noFill/>
        </p:spPr>
        <p:txBody>
          <a:bodyPr wrap="square" rtlCol="0">
            <a:spAutoFit/>
          </a:bodyPr>
          <a:lstStyle/>
          <a:p>
            <a:r>
              <a:rPr lang="en-US" altLang="zh-CN" dirty="0" smtClean="0"/>
              <a:t>(1)</a:t>
            </a:r>
            <a:r>
              <a:rPr lang="zh-CN" altLang="en-US" dirty="0" smtClean="0"/>
              <a:t>如何在保证大气顶的辐射平衡</a:t>
            </a:r>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smtClean="0"/>
          </a:p>
          <a:p>
            <a:r>
              <a:rPr lang="en-US" altLang="zh-CN" dirty="0" smtClean="0"/>
              <a:t>(2)</a:t>
            </a:r>
            <a:r>
              <a:rPr lang="zh-CN" altLang="en-US" dirty="0" smtClean="0"/>
              <a:t>大气模式复杂、计算开销大，不确定参数高维非线性，如何保证优化算法的效率</a:t>
            </a:r>
            <a:endParaRPr lang="en-US" altLang="zh-CN" dirty="0"/>
          </a:p>
          <a:p>
            <a:endParaRPr lang="en-US" altLang="zh-CN" dirty="0" smtClean="0"/>
          </a:p>
          <a:p>
            <a:endParaRPr lang="en-US" altLang="zh-CN" dirty="0"/>
          </a:p>
          <a:p>
            <a:endParaRPr lang="en-US" altLang="zh-CN" dirty="0"/>
          </a:p>
          <a:p>
            <a:endParaRPr lang="en-US" altLang="zh-CN" dirty="0" smtClean="0"/>
          </a:p>
          <a:p>
            <a:endParaRPr lang="en-US" altLang="zh-CN" dirty="0" smtClean="0"/>
          </a:p>
        </p:txBody>
      </p:sp>
      <p:sp>
        <p:nvSpPr>
          <p:cNvPr id="3" name="矩形 2"/>
          <p:cNvSpPr/>
          <p:nvPr/>
        </p:nvSpPr>
        <p:spPr>
          <a:xfrm>
            <a:off x="1465944" y="2572657"/>
            <a:ext cx="9354458" cy="87085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将辐射平衡条件作为参数优化问题的约束条件</a:t>
            </a:r>
            <a:endParaRPr lang="zh-CN" altLang="en-US" dirty="0"/>
          </a:p>
        </p:txBody>
      </p:sp>
      <p:sp>
        <p:nvSpPr>
          <p:cNvPr id="4" name="矩形 3"/>
          <p:cNvSpPr/>
          <p:nvPr/>
        </p:nvSpPr>
        <p:spPr>
          <a:xfrm>
            <a:off x="1400629" y="4176485"/>
            <a:ext cx="9354458" cy="8708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设计高效的有约束优化方法</a:t>
            </a:r>
            <a:endParaRPr lang="zh-CN" altLang="en-US" dirty="0"/>
          </a:p>
        </p:txBody>
      </p:sp>
      <p:sp>
        <p:nvSpPr>
          <p:cNvPr id="7" name="爆炸形 1 6"/>
          <p:cNvSpPr/>
          <p:nvPr/>
        </p:nvSpPr>
        <p:spPr>
          <a:xfrm>
            <a:off x="4194630" y="235858"/>
            <a:ext cx="3940629" cy="160382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关键问题</a:t>
            </a:r>
            <a:endParaRPr lang="en-US" altLang="zh-CN" b="1" dirty="0" smtClean="0"/>
          </a:p>
          <a:p>
            <a:pPr algn="ctr"/>
            <a:r>
              <a:rPr lang="zh-CN" altLang="en-US" b="1" dirty="0" smtClean="0"/>
              <a:t>及其解决方案</a:t>
            </a:r>
            <a:endParaRPr lang="zh-CN" altLang="en-US" b="1" dirty="0"/>
          </a:p>
        </p:txBody>
      </p:sp>
    </p:spTree>
    <p:extLst>
      <p:ext uri="{BB962C8B-B14F-4D97-AF65-F5344CB8AC3E}">
        <p14:creationId xmlns:p14="http://schemas.microsoft.com/office/powerpoint/2010/main" val="5785859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741305" y="2678092"/>
            <a:ext cx="8861790" cy="3438445"/>
          </a:xfrm>
          <a:prstGeom prst="rect">
            <a:avLst/>
          </a:prstGeom>
        </p:spPr>
      </p:pic>
      <p:pic>
        <p:nvPicPr>
          <p:cNvPr id="4" name="图片 3"/>
          <p:cNvPicPr>
            <a:picLocks noChangeAspect="1"/>
          </p:cNvPicPr>
          <p:nvPr/>
        </p:nvPicPr>
        <p:blipFill>
          <a:blip r:embed="rId3"/>
          <a:stretch>
            <a:fillRect/>
          </a:stretch>
        </p:blipFill>
        <p:spPr>
          <a:xfrm>
            <a:off x="2198963" y="2925106"/>
            <a:ext cx="9363886" cy="3070953"/>
          </a:xfrm>
          <a:prstGeom prst="rect">
            <a:avLst/>
          </a:prstGeom>
        </p:spPr>
      </p:pic>
      <p:pic>
        <p:nvPicPr>
          <p:cNvPr id="5" name="图片 4"/>
          <p:cNvPicPr>
            <a:picLocks noChangeAspect="1"/>
          </p:cNvPicPr>
          <p:nvPr/>
        </p:nvPicPr>
        <p:blipFill>
          <a:blip r:embed="rId4"/>
          <a:stretch>
            <a:fillRect/>
          </a:stretch>
        </p:blipFill>
        <p:spPr>
          <a:xfrm>
            <a:off x="-882346" y="1223589"/>
            <a:ext cx="8890223" cy="1006199"/>
          </a:xfrm>
          <a:prstGeom prst="rect">
            <a:avLst/>
          </a:prstGeom>
        </p:spPr>
      </p:pic>
      <p:pic>
        <p:nvPicPr>
          <p:cNvPr id="6" name="图片 5"/>
          <p:cNvPicPr>
            <a:picLocks noChangeAspect="1"/>
          </p:cNvPicPr>
          <p:nvPr/>
        </p:nvPicPr>
        <p:blipFill>
          <a:blip r:embed="rId5"/>
          <a:stretch>
            <a:fillRect/>
          </a:stretch>
        </p:blipFill>
        <p:spPr>
          <a:xfrm>
            <a:off x="5421022" y="1301898"/>
            <a:ext cx="4291991" cy="797366"/>
          </a:xfrm>
          <a:prstGeom prst="rect">
            <a:avLst/>
          </a:prstGeom>
        </p:spPr>
      </p:pic>
      <p:sp>
        <p:nvSpPr>
          <p:cNvPr id="7" name="文本框 6"/>
          <p:cNvSpPr txBox="1"/>
          <p:nvPr/>
        </p:nvSpPr>
        <p:spPr>
          <a:xfrm>
            <a:off x="1741305" y="427709"/>
            <a:ext cx="8903777" cy="584775"/>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基于改进的单纯形下山的有约束条件的优化方法</a:t>
            </a:r>
          </a:p>
        </p:txBody>
      </p:sp>
    </p:spTree>
    <p:extLst>
      <p:ext uri="{BB962C8B-B14F-4D97-AF65-F5344CB8AC3E}">
        <p14:creationId xmlns:p14="http://schemas.microsoft.com/office/powerpoint/2010/main" val="412403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40024" y="156509"/>
            <a:ext cx="10951028" cy="7417415"/>
          </a:xfrm>
          <a:prstGeom prst="rect">
            <a:avLst/>
          </a:prstGeom>
          <a:noFill/>
        </p:spPr>
        <p:txBody>
          <a:bodyPr wrap="square" rtlCol="0">
            <a:spAutoFit/>
          </a:bodyPr>
          <a:lstStyle/>
          <a:p>
            <a:r>
              <a:rPr lang="en-US" altLang="zh-CN" sz="2000" b="1" dirty="0" smtClean="0">
                <a:latin typeface="Calibri" panose="020F0502020204030204" pitchFamily="34" charset="0"/>
                <a:cs typeface="Calibri" panose="020F0502020204030204" pitchFamily="34" charset="0"/>
              </a:rPr>
              <a:t>1. </a:t>
            </a:r>
            <a:r>
              <a:rPr lang="zh-CN" altLang="en-US" sz="2000" b="1" dirty="0" smtClean="0">
                <a:latin typeface="Calibri" panose="020F0502020204030204" pitchFamily="34" charset="0"/>
                <a:cs typeface="Calibri" panose="020F0502020204030204" pitchFamily="34" charset="0"/>
              </a:rPr>
              <a:t>不确定</a:t>
            </a:r>
            <a:r>
              <a:rPr lang="zh-CN" altLang="en-US" sz="2000" b="1" dirty="0">
                <a:latin typeface="Calibri" panose="020F0502020204030204" pitchFamily="34" charset="0"/>
                <a:cs typeface="Calibri" panose="020F0502020204030204" pitchFamily="34" charset="0"/>
              </a:rPr>
              <a:t>量化分析方法和研究</a:t>
            </a:r>
            <a:r>
              <a:rPr lang="zh-CN" altLang="en-US" sz="2000" b="1" dirty="0" smtClean="0">
                <a:latin typeface="Calibri" panose="020F0502020204030204" pitchFamily="34" charset="0"/>
                <a:cs typeface="Calibri" panose="020F0502020204030204" pitchFamily="34" charset="0"/>
              </a:rPr>
              <a:t>现状</a:t>
            </a:r>
            <a:endParaRPr lang="en-US" altLang="zh-CN" sz="2000" b="1" dirty="0" smtClean="0">
              <a:latin typeface="Calibri" panose="020F0502020204030204" pitchFamily="34" charset="0"/>
              <a:cs typeface="Calibri" panose="020F0502020204030204" pitchFamily="34" charset="0"/>
            </a:endParaRPr>
          </a:p>
          <a:p>
            <a:r>
              <a:rPr lang="zh-CN" altLang="en-US" sz="1600" dirty="0"/>
              <a:t>（</a:t>
            </a:r>
            <a:r>
              <a:rPr lang="en-US" altLang="zh-CN" sz="1600" dirty="0"/>
              <a:t>1</a:t>
            </a:r>
            <a:r>
              <a:rPr lang="zh-CN" altLang="en-US" sz="1600" dirty="0"/>
              <a:t>）不确定量化方法分类</a:t>
            </a:r>
            <a:endParaRPr lang="en-US" altLang="zh-CN" sz="1600" dirty="0"/>
          </a:p>
          <a:p>
            <a:r>
              <a:rPr lang="zh-CN" altLang="en-US" sz="1600" dirty="0"/>
              <a:t>（</a:t>
            </a:r>
            <a:r>
              <a:rPr lang="en-US" altLang="zh-CN" sz="1600" dirty="0"/>
              <a:t>2</a:t>
            </a:r>
            <a:r>
              <a:rPr lang="zh-CN" altLang="en-US" sz="1600" dirty="0"/>
              <a:t>）不确定量化分析工具的研究现状</a:t>
            </a:r>
            <a:endParaRPr lang="en-US" altLang="zh-CN" sz="1600" dirty="0"/>
          </a:p>
          <a:p>
            <a:r>
              <a:rPr lang="en-US" altLang="zh-CN" sz="2000" b="1" dirty="0">
                <a:latin typeface="Calibri" panose="020F0502020204030204" pitchFamily="34" charset="0"/>
                <a:cs typeface="Calibri" panose="020F0502020204030204" pitchFamily="34" charset="0"/>
              </a:rPr>
              <a:t>2. </a:t>
            </a:r>
            <a:r>
              <a:rPr lang="zh-CN" altLang="en-US" sz="2000" b="1" dirty="0">
                <a:latin typeface="Calibri" panose="020F0502020204030204" pitchFamily="34" charset="0"/>
                <a:cs typeface="Calibri" panose="020F0502020204030204" pitchFamily="34" charset="0"/>
              </a:rPr>
              <a:t>案例一：大规模地球系统模式参数估计关键技术研究</a:t>
            </a:r>
            <a:endParaRPr lang="en-US" altLang="zh-CN" sz="2000" b="1" dirty="0">
              <a:latin typeface="Calibri" panose="020F0502020204030204" pitchFamily="34" charset="0"/>
              <a:cs typeface="Calibri" panose="020F0502020204030204" pitchFamily="34" charset="0"/>
            </a:endParaRPr>
          </a:p>
          <a:p>
            <a:r>
              <a:rPr lang="zh-CN" altLang="en-US" sz="1600" dirty="0" smtClean="0"/>
              <a:t>（</a:t>
            </a:r>
            <a:r>
              <a:rPr lang="en-US" altLang="zh-CN" sz="1600" dirty="0" smtClean="0"/>
              <a:t>1</a:t>
            </a:r>
            <a:r>
              <a:rPr lang="zh-CN" altLang="en-US" sz="1600" dirty="0" smtClean="0"/>
              <a:t>）案例描述与关键问题</a:t>
            </a:r>
            <a:r>
              <a:rPr lang="en-US" altLang="zh-CN" sz="1600" dirty="0" smtClean="0"/>
              <a:t> </a:t>
            </a:r>
          </a:p>
          <a:p>
            <a:r>
              <a:rPr lang="zh-CN" altLang="en-US" sz="1600" dirty="0" smtClean="0"/>
              <a:t>（</a:t>
            </a:r>
            <a:r>
              <a:rPr lang="en-US" altLang="zh-CN" sz="1600" dirty="0" smtClean="0"/>
              <a:t>2</a:t>
            </a:r>
            <a:r>
              <a:rPr lang="zh-CN" altLang="en-US" sz="1600" dirty="0" smtClean="0"/>
              <a:t>）地球系统模式多步参数估计方法</a:t>
            </a:r>
            <a:endParaRPr lang="en-US" altLang="zh-CN" sz="1600" dirty="0" smtClean="0"/>
          </a:p>
          <a:p>
            <a:r>
              <a:rPr lang="zh-CN" altLang="en-US" sz="1600" dirty="0" smtClean="0"/>
              <a:t>（</a:t>
            </a:r>
            <a:r>
              <a:rPr lang="en-US" altLang="zh-CN" sz="1600" dirty="0" smtClean="0"/>
              <a:t>3</a:t>
            </a:r>
            <a:r>
              <a:rPr lang="zh-CN" altLang="en-US" sz="1600" dirty="0" smtClean="0"/>
              <a:t>）基于</a:t>
            </a:r>
            <a:r>
              <a:rPr lang="en-US" altLang="zh-CN" sz="1600" dirty="0" smtClean="0"/>
              <a:t>CAPT</a:t>
            </a:r>
            <a:r>
              <a:rPr lang="zh-CN" altLang="en-US" sz="1600" dirty="0" smtClean="0"/>
              <a:t>方法的优化估计流程</a:t>
            </a:r>
            <a:endParaRPr lang="en-US" altLang="zh-CN" sz="1600" dirty="0"/>
          </a:p>
          <a:p>
            <a:r>
              <a:rPr lang="zh-CN" altLang="en-US" sz="1600" dirty="0" smtClean="0"/>
              <a:t>（</a:t>
            </a:r>
            <a:r>
              <a:rPr lang="en-US" altLang="zh-CN" sz="1600" dirty="0" smtClean="0"/>
              <a:t>4</a:t>
            </a:r>
            <a:r>
              <a:rPr lang="zh-CN" altLang="en-US" sz="1600" dirty="0" smtClean="0"/>
              <a:t>）面向地球系统模式不确定参数估计的自动化框架</a:t>
            </a:r>
            <a:endParaRPr lang="en-US" altLang="zh-CN" sz="1600" dirty="0"/>
          </a:p>
          <a:p>
            <a:r>
              <a:rPr lang="en-US" altLang="zh-CN" sz="2000" b="1" dirty="0">
                <a:latin typeface="Calibri" panose="020F0502020204030204" pitchFamily="34" charset="0"/>
                <a:cs typeface="Calibri" panose="020F0502020204030204" pitchFamily="34" charset="0"/>
              </a:rPr>
              <a:t>3. </a:t>
            </a:r>
            <a:r>
              <a:rPr lang="zh-CN" altLang="en-US" sz="2000" b="1" dirty="0">
                <a:latin typeface="Calibri" panose="020F0502020204030204" pitchFamily="34" charset="0"/>
                <a:cs typeface="Calibri" panose="020F0502020204030204" pitchFamily="34" charset="0"/>
              </a:rPr>
              <a:t>案例二：满足辐射平衡约束的大气模式不确定性参数优化</a:t>
            </a:r>
            <a:endParaRPr lang="en-US" altLang="zh-CN" sz="2000" b="1" dirty="0">
              <a:latin typeface="Calibri" panose="020F0502020204030204" pitchFamily="34" charset="0"/>
              <a:cs typeface="Calibri" panose="020F0502020204030204" pitchFamily="34" charset="0"/>
            </a:endParaRPr>
          </a:p>
          <a:p>
            <a:r>
              <a:rPr lang="zh-CN" altLang="en-US" sz="1600" dirty="0"/>
              <a:t>（</a:t>
            </a:r>
            <a:r>
              <a:rPr lang="en-US" altLang="zh-CN" sz="1600" dirty="0"/>
              <a:t>1</a:t>
            </a:r>
            <a:r>
              <a:rPr lang="zh-CN" altLang="en-US" sz="1600" dirty="0" smtClean="0"/>
              <a:t>）</a:t>
            </a:r>
            <a:r>
              <a:rPr lang="zh-CN" altLang="en-US" sz="1600" dirty="0"/>
              <a:t>案例描述与关键问题</a:t>
            </a:r>
            <a:r>
              <a:rPr lang="en-US" altLang="zh-CN" sz="1600" dirty="0"/>
              <a:t> </a:t>
            </a:r>
          </a:p>
          <a:p>
            <a:r>
              <a:rPr lang="zh-CN" altLang="en-US" sz="1600" dirty="0" smtClean="0"/>
              <a:t>（</a:t>
            </a:r>
            <a:r>
              <a:rPr lang="en-US" altLang="zh-CN" sz="1600" dirty="0" smtClean="0"/>
              <a:t>2</a:t>
            </a:r>
            <a:r>
              <a:rPr lang="zh-CN" altLang="en-US" sz="1600" dirty="0" smtClean="0"/>
              <a:t>）基于改进的单纯形下山的有</a:t>
            </a:r>
            <a:r>
              <a:rPr lang="zh-CN" altLang="en-US" sz="1600" dirty="0"/>
              <a:t>约束条件</a:t>
            </a:r>
            <a:r>
              <a:rPr lang="zh-CN" altLang="en-US" sz="1600" dirty="0" smtClean="0"/>
              <a:t>的优化方法</a:t>
            </a:r>
            <a:endParaRPr lang="en-US" altLang="zh-CN" sz="1600" dirty="0" smtClean="0"/>
          </a:p>
          <a:p>
            <a:r>
              <a:rPr lang="zh-CN" altLang="en-US" sz="1600" dirty="0" smtClean="0"/>
              <a:t>（</a:t>
            </a:r>
            <a:r>
              <a:rPr lang="en-US" altLang="zh-CN" sz="1600" dirty="0" smtClean="0"/>
              <a:t>3</a:t>
            </a:r>
            <a:r>
              <a:rPr lang="zh-CN" altLang="en-US" sz="1600" dirty="0"/>
              <a:t>）有约束优化算法的效率和性能</a:t>
            </a:r>
          </a:p>
          <a:p>
            <a:r>
              <a:rPr lang="en-US" altLang="zh-CN" sz="2000" b="1" dirty="0">
                <a:latin typeface="Calibri" panose="020F0502020204030204" pitchFamily="34" charset="0"/>
                <a:cs typeface="Calibri" panose="020F0502020204030204" pitchFamily="34" charset="0"/>
              </a:rPr>
              <a:t>4. </a:t>
            </a:r>
            <a:r>
              <a:rPr lang="zh-CN" altLang="en-US" sz="2000" b="1" dirty="0">
                <a:latin typeface="Calibri" panose="020F0502020204030204" pitchFamily="34" charset="0"/>
                <a:cs typeface="Calibri" panose="020F0502020204030204" pitchFamily="34" charset="0"/>
              </a:rPr>
              <a:t>案例三：大规模气候系统模式参数敏感性关键技术研究</a:t>
            </a:r>
            <a:endParaRPr lang="en-US" altLang="zh-CN" sz="2000" b="1" dirty="0">
              <a:latin typeface="Calibri" panose="020F0502020204030204" pitchFamily="34" charset="0"/>
              <a:cs typeface="Calibri" panose="020F0502020204030204" pitchFamily="34" charset="0"/>
            </a:endParaRPr>
          </a:p>
          <a:p>
            <a:r>
              <a:rPr lang="zh-CN" altLang="en-US" sz="1600" dirty="0"/>
              <a:t>（</a:t>
            </a:r>
            <a:r>
              <a:rPr lang="en-US" altLang="zh-CN" sz="1600" dirty="0"/>
              <a:t>1</a:t>
            </a:r>
            <a:r>
              <a:rPr lang="zh-CN" altLang="en-US" sz="1600" dirty="0" smtClean="0"/>
              <a:t>）</a:t>
            </a:r>
            <a:r>
              <a:rPr lang="zh-CN" altLang="en-US" sz="1600" dirty="0"/>
              <a:t>案例描述与关键问题</a:t>
            </a:r>
            <a:r>
              <a:rPr lang="en-US" altLang="zh-CN" sz="1600" dirty="0"/>
              <a:t> </a:t>
            </a:r>
          </a:p>
          <a:p>
            <a:r>
              <a:rPr lang="zh-CN" altLang="en-US" sz="1600" dirty="0" smtClean="0"/>
              <a:t>（</a:t>
            </a:r>
            <a:r>
              <a:rPr lang="en-US" altLang="zh-CN" sz="1600" dirty="0"/>
              <a:t>2</a:t>
            </a:r>
            <a:r>
              <a:rPr lang="zh-CN" altLang="en-US" sz="1600" dirty="0"/>
              <a:t>）参数敏感性分析方法与存在的问题</a:t>
            </a:r>
            <a:endParaRPr lang="en-US" altLang="zh-CN" sz="1600" dirty="0"/>
          </a:p>
          <a:p>
            <a:r>
              <a:rPr lang="zh-CN" altLang="en-US" sz="1600" dirty="0"/>
              <a:t>（</a:t>
            </a:r>
            <a:r>
              <a:rPr lang="en-US" altLang="zh-CN" sz="1600" dirty="0"/>
              <a:t>3</a:t>
            </a:r>
            <a:r>
              <a:rPr lang="zh-CN" altLang="en-US" sz="1600" dirty="0"/>
              <a:t>）改进的敏感性分析方法和实验结果</a:t>
            </a:r>
            <a:endParaRPr lang="en-US" altLang="zh-CN" sz="1600" dirty="0"/>
          </a:p>
          <a:p>
            <a:r>
              <a:rPr lang="en-US" altLang="zh-CN" sz="2000" b="1" dirty="0">
                <a:latin typeface="Calibri" panose="020F0502020204030204" pitchFamily="34" charset="0"/>
                <a:cs typeface="Calibri" panose="020F0502020204030204" pitchFamily="34" charset="0"/>
              </a:rPr>
              <a:t>5. </a:t>
            </a:r>
            <a:r>
              <a:rPr lang="zh-CN" altLang="en-US" sz="2000" b="1" dirty="0">
                <a:latin typeface="Calibri" panose="020F0502020204030204" pitchFamily="34" charset="0"/>
                <a:cs typeface="Calibri" panose="020F0502020204030204" pitchFamily="34" charset="0"/>
              </a:rPr>
              <a:t>案例四：基于代理模式的全球土壤碳模型的参数校准方案</a:t>
            </a:r>
            <a:r>
              <a:rPr lang="zh-CN" altLang="en-US" sz="2000" b="1" dirty="0" smtClean="0">
                <a:latin typeface="Calibri" panose="020F0502020204030204" pitchFamily="34" charset="0"/>
                <a:cs typeface="Calibri" panose="020F0502020204030204" pitchFamily="34" charset="0"/>
              </a:rPr>
              <a:t>研究</a:t>
            </a:r>
            <a:endParaRPr lang="en-US" altLang="zh-CN" sz="1600" dirty="0" smtClean="0"/>
          </a:p>
          <a:p>
            <a:endParaRPr lang="en-US" altLang="zh-CN" sz="800" dirty="0"/>
          </a:p>
          <a:p>
            <a:r>
              <a:rPr lang="zh-CN" altLang="en-US" sz="1600" dirty="0" smtClean="0"/>
              <a:t>（</a:t>
            </a:r>
            <a:r>
              <a:rPr lang="en-US" altLang="zh-CN" sz="1600" dirty="0"/>
              <a:t>1</a:t>
            </a:r>
            <a:r>
              <a:rPr lang="zh-CN" altLang="en-US" sz="1600" dirty="0" smtClean="0"/>
              <a:t>）</a:t>
            </a:r>
            <a:r>
              <a:rPr lang="zh-CN" altLang="en-US" sz="1600" dirty="0"/>
              <a:t>案例描述与关键问题</a:t>
            </a:r>
            <a:r>
              <a:rPr lang="en-US" altLang="zh-CN" sz="1600" dirty="0"/>
              <a:t> </a:t>
            </a:r>
          </a:p>
          <a:p>
            <a:r>
              <a:rPr lang="zh-CN" altLang="en-US" sz="1600" dirty="0" smtClean="0"/>
              <a:t>（</a:t>
            </a:r>
            <a:r>
              <a:rPr lang="en-US" altLang="zh-CN" sz="1600" dirty="0"/>
              <a:t>2</a:t>
            </a:r>
            <a:r>
              <a:rPr lang="zh-CN" altLang="en-US" sz="1600" dirty="0"/>
              <a:t>）基于代理模式的优化方法</a:t>
            </a:r>
            <a:endParaRPr lang="en-US" altLang="zh-CN" sz="1600" dirty="0"/>
          </a:p>
          <a:p>
            <a:r>
              <a:rPr lang="zh-CN" altLang="en-US" sz="1600" dirty="0"/>
              <a:t>（</a:t>
            </a:r>
            <a:r>
              <a:rPr lang="en-US" altLang="zh-CN" sz="1600" dirty="0"/>
              <a:t>3</a:t>
            </a:r>
            <a:r>
              <a:rPr lang="zh-CN" altLang="en-US" sz="1600" dirty="0"/>
              <a:t>）常用的代理模式方法比较</a:t>
            </a:r>
            <a:endParaRPr lang="en-US" altLang="zh-CN" sz="1600" dirty="0"/>
          </a:p>
          <a:p>
            <a:r>
              <a:rPr lang="zh-CN" altLang="en-US" sz="1600" dirty="0"/>
              <a:t>（</a:t>
            </a:r>
            <a:r>
              <a:rPr lang="en-US" altLang="zh-CN" sz="1600" dirty="0"/>
              <a:t>4</a:t>
            </a:r>
            <a:r>
              <a:rPr lang="zh-CN" altLang="en-US" sz="1600" dirty="0"/>
              <a:t>）基于代理模式的优化方法与常用优化算法比较</a:t>
            </a:r>
            <a:endParaRPr lang="en-US" altLang="zh-CN" sz="1600" dirty="0"/>
          </a:p>
          <a:p>
            <a:r>
              <a:rPr lang="en-US" altLang="zh-CN" sz="2000" b="1" dirty="0">
                <a:latin typeface="Calibri" panose="020F0502020204030204" pitchFamily="34" charset="0"/>
                <a:cs typeface="Calibri" panose="020F0502020204030204" pitchFamily="34" charset="0"/>
              </a:rPr>
              <a:t>6</a:t>
            </a:r>
            <a:r>
              <a:rPr lang="en-US" altLang="zh-CN" sz="2000" b="1" dirty="0" smtClean="0">
                <a:latin typeface="Calibri" panose="020F0502020204030204" pitchFamily="34" charset="0"/>
                <a:cs typeface="Calibri" panose="020F0502020204030204" pitchFamily="34" charset="0"/>
              </a:rPr>
              <a:t>. </a:t>
            </a:r>
            <a:r>
              <a:rPr lang="zh-CN" altLang="en-US" sz="2000" b="1" dirty="0" smtClean="0">
                <a:latin typeface="Calibri" panose="020F0502020204030204" pitchFamily="34" charset="0"/>
                <a:cs typeface="Calibri" panose="020F0502020204030204" pitchFamily="34" charset="0"/>
              </a:rPr>
              <a:t>基于</a:t>
            </a:r>
            <a:r>
              <a:rPr lang="zh-CN" altLang="en-US" sz="2000" b="1" dirty="0">
                <a:latin typeface="Calibri" panose="020F0502020204030204" pitchFamily="34" charset="0"/>
                <a:cs typeface="Calibri" panose="020F0502020204030204" pitchFamily="34" charset="0"/>
              </a:rPr>
              <a:t>分布式系统的高效气候系统模式数据的分析框架</a:t>
            </a:r>
            <a:endParaRPr lang="en-US" altLang="zh-CN" sz="2000" b="1" dirty="0">
              <a:latin typeface="Calibri" panose="020F0502020204030204" pitchFamily="34" charset="0"/>
              <a:cs typeface="Calibri" panose="020F0502020204030204" pitchFamily="34" charset="0"/>
            </a:endParaRPr>
          </a:p>
          <a:p>
            <a:r>
              <a:rPr lang="zh-CN" altLang="en-US" sz="1600" dirty="0" smtClean="0"/>
              <a:t>（</a:t>
            </a:r>
            <a:r>
              <a:rPr lang="en-US" altLang="zh-CN" sz="1600" dirty="0" smtClean="0"/>
              <a:t>1</a:t>
            </a:r>
            <a:r>
              <a:rPr lang="zh-CN" altLang="en-US" sz="1600" dirty="0" smtClean="0"/>
              <a:t>）关键问题</a:t>
            </a:r>
            <a:endParaRPr lang="en-US" altLang="zh-CN" sz="1600" dirty="0" smtClean="0"/>
          </a:p>
          <a:p>
            <a:r>
              <a:rPr lang="zh-CN" altLang="en-US" sz="1600" dirty="0" smtClean="0"/>
              <a:t>（</a:t>
            </a:r>
            <a:r>
              <a:rPr lang="en-US" altLang="zh-CN" sz="1600" dirty="0" smtClean="0"/>
              <a:t>2</a:t>
            </a:r>
            <a:r>
              <a:rPr lang="zh-CN" altLang="en-US" sz="1600" dirty="0" smtClean="0"/>
              <a:t>）后处理数方式和数据存储设计</a:t>
            </a:r>
            <a:endParaRPr lang="en-US" altLang="zh-CN" sz="1600" dirty="0" smtClean="0"/>
          </a:p>
          <a:p>
            <a:r>
              <a:rPr lang="zh-CN" altLang="en-US" sz="1600" dirty="0" smtClean="0"/>
              <a:t>（</a:t>
            </a:r>
            <a:r>
              <a:rPr lang="en-US" altLang="zh-CN" sz="1600" dirty="0" smtClean="0"/>
              <a:t>3</a:t>
            </a:r>
            <a:r>
              <a:rPr lang="zh-CN" altLang="en-US" sz="1600" dirty="0"/>
              <a:t>）并⾏数据处理的⼯作</a:t>
            </a:r>
            <a:r>
              <a:rPr lang="zh-CN" altLang="en-US" sz="1600" dirty="0" smtClean="0"/>
              <a:t>框架设计</a:t>
            </a:r>
            <a:endParaRPr lang="en-US" altLang="zh-CN" sz="1600" dirty="0"/>
          </a:p>
          <a:p>
            <a:endParaRPr lang="en-US" altLang="zh-CN" dirty="0" smtClean="0"/>
          </a:p>
          <a:p>
            <a:endParaRPr lang="zh-CN" altLang="en-US" dirty="0"/>
          </a:p>
        </p:txBody>
      </p:sp>
      <p:sp>
        <p:nvSpPr>
          <p:cNvPr id="3" name="矩形 2"/>
          <p:cNvSpPr/>
          <p:nvPr/>
        </p:nvSpPr>
        <p:spPr>
          <a:xfrm>
            <a:off x="-849088" y="700502"/>
            <a:ext cx="3599548" cy="537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latin typeface="微软雅黑" panose="020B0503020204020204" pitchFamily="34" charset="-122"/>
                <a:ea typeface="微软雅黑" panose="020B0503020204020204" pitchFamily="34" charset="-122"/>
              </a:rPr>
              <a:t>目录</a:t>
            </a:r>
            <a:endParaRPr lang="zh-CN" altLang="en-US" sz="3200" dirty="0">
              <a:latin typeface="微软雅黑" panose="020B0503020204020204" pitchFamily="34" charset="-122"/>
              <a:ea typeface="微软雅黑" panose="020B0503020204020204" pitchFamily="34" charset="-122"/>
            </a:endParaRPr>
          </a:p>
        </p:txBody>
      </p:sp>
      <p:sp>
        <p:nvSpPr>
          <p:cNvPr id="4" name="矩形 3"/>
          <p:cNvSpPr/>
          <p:nvPr/>
        </p:nvSpPr>
        <p:spPr>
          <a:xfrm>
            <a:off x="2750460" y="700502"/>
            <a:ext cx="79826" cy="53702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174118" y="4349578"/>
            <a:ext cx="7617450" cy="37071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174118" y="5729418"/>
            <a:ext cx="7617450" cy="30891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74118" y="3348680"/>
            <a:ext cx="7617450" cy="2842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74118" y="2281878"/>
            <a:ext cx="7617450" cy="3130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160198" y="992655"/>
            <a:ext cx="7617450" cy="33363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160198" y="148276"/>
            <a:ext cx="7617450" cy="3459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153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p:cTn id="7"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1" end="1"/>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p:cTn id="12"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2" end="2"/>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 calcmode="lin" valueType="num">
                                      <p:cBhvr>
                                        <p:cTn id="17" dur="1000" fill="hold"/>
                                        <p:tgtEl>
                                          <p:spTgt spid="2">
                                            <p:txEl>
                                              <p:pRg st="4" end="4"/>
                                            </p:txEl>
                                          </p:spTgt>
                                        </p:tgtEl>
                                        <p:attrNameLst>
                                          <p:attrName>ppt_w</p:attrName>
                                        </p:attrNameLst>
                                      </p:cBhvr>
                                      <p:tavLst>
                                        <p:tav tm="0">
                                          <p:val>
                                            <p:strVal val="#ppt_w*0.70"/>
                                          </p:val>
                                        </p:tav>
                                        <p:tav tm="100000">
                                          <p:val>
                                            <p:strVal val="#ppt_w"/>
                                          </p:val>
                                        </p:tav>
                                      </p:tavLst>
                                    </p:anim>
                                    <p:anim calcmode="lin" valueType="num">
                                      <p:cBhvr>
                                        <p:cTn id="18" dur="1000" fill="hold"/>
                                        <p:tgtEl>
                                          <p:spTgt spid="2">
                                            <p:txEl>
                                              <p:pRg st="4" end="4"/>
                                            </p:txEl>
                                          </p:spTgt>
                                        </p:tgtEl>
                                        <p:attrNameLst>
                                          <p:attrName>ppt_h</p:attrName>
                                        </p:attrNameLst>
                                      </p:cBhvr>
                                      <p:tavLst>
                                        <p:tav tm="0">
                                          <p:val>
                                            <p:strVal val="#ppt_h"/>
                                          </p:val>
                                        </p:tav>
                                        <p:tav tm="100000">
                                          <p:val>
                                            <p:strVal val="#ppt_h"/>
                                          </p:val>
                                        </p:tav>
                                      </p:tavLst>
                                    </p:anim>
                                    <p:animEffect transition="in" filter="fade">
                                      <p:cBhvr>
                                        <p:cTn id="19" dur="1000"/>
                                        <p:tgtEl>
                                          <p:spTgt spid="2">
                                            <p:txEl>
                                              <p:pRg st="4" end="4"/>
                                            </p:txEl>
                                          </p:spTgt>
                                        </p:tgtEl>
                                      </p:cBhvr>
                                    </p:animEffect>
                                  </p:childTnLst>
                                </p:cTn>
                              </p:par>
                              <p:par>
                                <p:cTn id="20" presetID="55"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 calcmode="lin" valueType="num">
                                      <p:cBhvr>
                                        <p:cTn id="22" dur="1000" fill="hold"/>
                                        <p:tgtEl>
                                          <p:spTgt spid="2">
                                            <p:txEl>
                                              <p:pRg st="5" end="5"/>
                                            </p:txEl>
                                          </p:spTgt>
                                        </p:tgtEl>
                                        <p:attrNameLst>
                                          <p:attrName>ppt_w</p:attrName>
                                        </p:attrNameLst>
                                      </p:cBhvr>
                                      <p:tavLst>
                                        <p:tav tm="0">
                                          <p:val>
                                            <p:strVal val="#ppt_w*0.70"/>
                                          </p:val>
                                        </p:tav>
                                        <p:tav tm="100000">
                                          <p:val>
                                            <p:strVal val="#ppt_w"/>
                                          </p:val>
                                        </p:tav>
                                      </p:tavLst>
                                    </p:anim>
                                    <p:anim calcmode="lin" valueType="num">
                                      <p:cBhvr>
                                        <p:cTn id="23" dur="1000" fill="hold"/>
                                        <p:tgtEl>
                                          <p:spTgt spid="2">
                                            <p:txEl>
                                              <p:pRg st="5" end="5"/>
                                            </p:txEl>
                                          </p:spTgt>
                                        </p:tgtEl>
                                        <p:attrNameLst>
                                          <p:attrName>ppt_h</p:attrName>
                                        </p:attrNameLst>
                                      </p:cBhvr>
                                      <p:tavLst>
                                        <p:tav tm="0">
                                          <p:val>
                                            <p:strVal val="#ppt_h"/>
                                          </p:val>
                                        </p:tav>
                                        <p:tav tm="100000">
                                          <p:val>
                                            <p:strVal val="#ppt_h"/>
                                          </p:val>
                                        </p:tav>
                                      </p:tavLst>
                                    </p:anim>
                                    <p:animEffect transition="in" filter="fade">
                                      <p:cBhvr>
                                        <p:cTn id="24" dur="1000"/>
                                        <p:tgtEl>
                                          <p:spTgt spid="2">
                                            <p:txEl>
                                              <p:pRg st="5" end="5"/>
                                            </p:txEl>
                                          </p:spTgt>
                                        </p:tgtEl>
                                      </p:cBhvr>
                                    </p:animEffect>
                                  </p:childTnLst>
                                </p:cTn>
                              </p:par>
                              <p:par>
                                <p:cTn id="25" presetID="55"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p:cTn id="27" dur="1000" fill="hold"/>
                                        <p:tgtEl>
                                          <p:spTgt spid="2">
                                            <p:txEl>
                                              <p:pRg st="6" end="6"/>
                                            </p:txEl>
                                          </p:spTgt>
                                        </p:tgtEl>
                                        <p:attrNameLst>
                                          <p:attrName>ppt_w</p:attrName>
                                        </p:attrNameLst>
                                      </p:cBhvr>
                                      <p:tavLst>
                                        <p:tav tm="0">
                                          <p:val>
                                            <p:strVal val="#ppt_w*0.70"/>
                                          </p:val>
                                        </p:tav>
                                        <p:tav tm="100000">
                                          <p:val>
                                            <p:strVal val="#ppt_w"/>
                                          </p:val>
                                        </p:tav>
                                      </p:tavLst>
                                    </p:anim>
                                    <p:anim calcmode="lin" valueType="num">
                                      <p:cBhvr>
                                        <p:cTn id="28" dur="1000" fill="hold"/>
                                        <p:tgtEl>
                                          <p:spTgt spid="2">
                                            <p:txEl>
                                              <p:pRg st="6" end="6"/>
                                            </p:txEl>
                                          </p:spTgt>
                                        </p:tgtEl>
                                        <p:attrNameLst>
                                          <p:attrName>ppt_h</p:attrName>
                                        </p:attrNameLst>
                                      </p:cBhvr>
                                      <p:tavLst>
                                        <p:tav tm="0">
                                          <p:val>
                                            <p:strVal val="#ppt_h"/>
                                          </p:val>
                                        </p:tav>
                                        <p:tav tm="100000">
                                          <p:val>
                                            <p:strVal val="#ppt_h"/>
                                          </p:val>
                                        </p:tav>
                                      </p:tavLst>
                                    </p:anim>
                                    <p:animEffect transition="in" filter="fade">
                                      <p:cBhvr>
                                        <p:cTn id="29" dur="1000"/>
                                        <p:tgtEl>
                                          <p:spTgt spid="2">
                                            <p:txEl>
                                              <p:pRg st="6" end="6"/>
                                            </p:txEl>
                                          </p:spTgt>
                                        </p:tgtEl>
                                      </p:cBhvr>
                                    </p:animEffect>
                                  </p:childTnLst>
                                </p:cTn>
                              </p:par>
                              <p:par>
                                <p:cTn id="30" presetID="55" presetClass="entr" presetSubtype="0"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 calcmode="lin" valueType="num">
                                      <p:cBhvr>
                                        <p:cTn id="32" dur="1000" fill="hold"/>
                                        <p:tgtEl>
                                          <p:spTgt spid="2">
                                            <p:txEl>
                                              <p:pRg st="7" end="7"/>
                                            </p:txEl>
                                          </p:spTgt>
                                        </p:tgtEl>
                                        <p:attrNameLst>
                                          <p:attrName>ppt_w</p:attrName>
                                        </p:attrNameLst>
                                      </p:cBhvr>
                                      <p:tavLst>
                                        <p:tav tm="0">
                                          <p:val>
                                            <p:strVal val="#ppt_w*0.70"/>
                                          </p:val>
                                        </p:tav>
                                        <p:tav tm="100000">
                                          <p:val>
                                            <p:strVal val="#ppt_w"/>
                                          </p:val>
                                        </p:tav>
                                      </p:tavLst>
                                    </p:anim>
                                    <p:anim calcmode="lin" valueType="num">
                                      <p:cBhvr>
                                        <p:cTn id="33" dur="1000" fill="hold"/>
                                        <p:tgtEl>
                                          <p:spTgt spid="2">
                                            <p:txEl>
                                              <p:pRg st="7" end="7"/>
                                            </p:txEl>
                                          </p:spTgt>
                                        </p:tgtEl>
                                        <p:attrNameLst>
                                          <p:attrName>ppt_h</p:attrName>
                                        </p:attrNameLst>
                                      </p:cBhvr>
                                      <p:tavLst>
                                        <p:tav tm="0">
                                          <p:val>
                                            <p:strVal val="#ppt_h"/>
                                          </p:val>
                                        </p:tav>
                                        <p:tav tm="100000">
                                          <p:val>
                                            <p:strVal val="#ppt_h"/>
                                          </p:val>
                                        </p:tav>
                                      </p:tavLst>
                                    </p:anim>
                                    <p:animEffect transition="in" filter="fade">
                                      <p:cBhvr>
                                        <p:cTn id="34" dur="1000"/>
                                        <p:tgtEl>
                                          <p:spTgt spid="2">
                                            <p:txEl>
                                              <p:pRg st="7" end="7"/>
                                            </p:txEl>
                                          </p:spTgt>
                                        </p:tgtEl>
                                      </p:cBhvr>
                                    </p:animEffect>
                                  </p:childTnLst>
                                </p:cTn>
                              </p:par>
                              <p:par>
                                <p:cTn id="35" presetID="55"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 calcmode="lin" valueType="num">
                                      <p:cBhvr>
                                        <p:cTn id="37" dur="1000" fill="hold"/>
                                        <p:tgtEl>
                                          <p:spTgt spid="2">
                                            <p:txEl>
                                              <p:pRg st="9" end="9"/>
                                            </p:txEl>
                                          </p:spTgt>
                                        </p:tgtEl>
                                        <p:attrNameLst>
                                          <p:attrName>ppt_w</p:attrName>
                                        </p:attrNameLst>
                                      </p:cBhvr>
                                      <p:tavLst>
                                        <p:tav tm="0">
                                          <p:val>
                                            <p:strVal val="#ppt_w*0.70"/>
                                          </p:val>
                                        </p:tav>
                                        <p:tav tm="100000">
                                          <p:val>
                                            <p:strVal val="#ppt_w"/>
                                          </p:val>
                                        </p:tav>
                                      </p:tavLst>
                                    </p:anim>
                                    <p:anim calcmode="lin" valueType="num">
                                      <p:cBhvr>
                                        <p:cTn id="38" dur="1000" fill="hold"/>
                                        <p:tgtEl>
                                          <p:spTgt spid="2">
                                            <p:txEl>
                                              <p:pRg st="9" end="9"/>
                                            </p:txEl>
                                          </p:spTgt>
                                        </p:tgtEl>
                                        <p:attrNameLst>
                                          <p:attrName>ppt_h</p:attrName>
                                        </p:attrNameLst>
                                      </p:cBhvr>
                                      <p:tavLst>
                                        <p:tav tm="0">
                                          <p:val>
                                            <p:strVal val="#ppt_h"/>
                                          </p:val>
                                        </p:tav>
                                        <p:tav tm="100000">
                                          <p:val>
                                            <p:strVal val="#ppt_h"/>
                                          </p:val>
                                        </p:tav>
                                      </p:tavLst>
                                    </p:anim>
                                    <p:animEffect transition="in" filter="fade">
                                      <p:cBhvr>
                                        <p:cTn id="39" dur="1000"/>
                                        <p:tgtEl>
                                          <p:spTgt spid="2">
                                            <p:txEl>
                                              <p:pRg st="9" end="9"/>
                                            </p:txEl>
                                          </p:spTgt>
                                        </p:tgtEl>
                                      </p:cBhvr>
                                    </p:animEffect>
                                  </p:childTnLst>
                                </p:cTn>
                              </p:par>
                              <p:par>
                                <p:cTn id="40" presetID="55" presetClass="entr" presetSubtype="0" fill="hold" nodeType="withEffect">
                                  <p:stCondLst>
                                    <p:cond delay="0"/>
                                  </p:stCondLst>
                                  <p:childTnLst>
                                    <p:set>
                                      <p:cBhvr>
                                        <p:cTn id="41" dur="1" fill="hold">
                                          <p:stCondLst>
                                            <p:cond delay="0"/>
                                          </p:stCondLst>
                                        </p:cTn>
                                        <p:tgtEl>
                                          <p:spTgt spid="2">
                                            <p:txEl>
                                              <p:pRg st="10" end="10"/>
                                            </p:txEl>
                                          </p:spTgt>
                                        </p:tgtEl>
                                        <p:attrNameLst>
                                          <p:attrName>style.visibility</p:attrName>
                                        </p:attrNameLst>
                                      </p:cBhvr>
                                      <p:to>
                                        <p:strVal val="visible"/>
                                      </p:to>
                                    </p:set>
                                    <p:anim calcmode="lin" valueType="num">
                                      <p:cBhvr>
                                        <p:cTn id="42" dur="1000" fill="hold"/>
                                        <p:tgtEl>
                                          <p:spTgt spid="2">
                                            <p:txEl>
                                              <p:pRg st="10" end="10"/>
                                            </p:txEl>
                                          </p:spTgt>
                                        </p:tgtEl>
                                        <p:attrNameLst>
                                          <p:attrName>ppt_w</p:attrName>
                                        </p:attrNameLst>
                                      </p:cBhvr>
                                      <p:tavLst>
                                        <p:tav tm="0">
                                          <p:val>
                                            <p:strVal val="#ppt_w*0.70"/>
                                          </p:val>
                                        </p:tav>
                                        <p:tav tm="100000">
                                          <p:val>
                                            <p:strVal val="#ppt_w"/>
                                          </p:val>
                                        </p:tav>
                                      </p:tavLst>
                                    </p:anim>
                                    <p:anim calcmode="lin" valueType="num">
                                      <p:cBhvr>
                                        <p:cTn id="43" dur="1000" fill="hold"/>
                                        <p:tgtEl>
                                          <p:spTgt spid="2">
                                            <p:txEl>
                                              <p:pRg st="10" end="10"/>
                                            </p:txEl>
                                          </p:spTgt>
                                        </p:tgtEl>
                                        <p:attrNameLst>
                                          <p:attrName>ppt_h</p:attrName>
                                        </p:attrNameLst>
                                      </p:cBhvr>
                                      <p:tavLst>
                                        <p:tav tm="0">
                                          <p:val>
                                            <p:strVal val="#ppt_h"/>
                                          </p:val>
                                        </p:tav>
                                        <p:tav tm="100000">
                                          <p:val>
                                            <p:strVal val="#ppt_h"/>
                                          </p:val>
                                        </p:tav>
                                      </p:tavLst>
                                    </p:anim>
                                    <p:animEffect transition="in" filter="fade">
                                      <p:cBhvr>
                                        <p:cTn id="44" dur="1000"/>
                                        <p:tgtEl>
                                          <p:spTgt spid="2">
                                            <p:txEl>
                                              <p:pRg st="10" end="10"/>
                                            </p:txEl>
                                          </p:spTgt>
                                        </p:tgtEl>
                                      </p:cBhvr>
                                    </p:animEffect>
                                  </p:childTnLst>
                                </p:cTn>
                              </p:par>
                              <p:par>
                                <p:cTn id="45" presetID="55" presetClass="entr" presetSubtype="0" fill="hold"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 calcmode="lin" valueType="num">
                                      <p:cBhvr>
                                        <p:cTn id="47" dur="1000" fill="hold"/>
                                        <p:tgtEl>
                                          <p:spTgt spid="2">
                                            <p:txEl>
                                              <p:pRg st="11" end="11"/>
                                            </p:txEl>
                                          </p:spTgt>
                                        </p:tgtEl>
                                        <p:attrNameLst>
                                          <p:attrName>ppt_w</p:attrName>
                                        </p:attrNameLst>
                                      </p:cBhvr>
                                      <p:tavLst>
                                        <p:tav tm="0">
                                          <p:val>
                                            <p:strVal val="#ppt_w*0.70"/>
                                          </p:val>
                                        </p:tav>
                                        <p:tav tm="100000">
                                          <p:val>
                                            <p:strVal val="#ppt_w"/>
                                          </p:val>
                                        </p:tav>
                                      </p:tavLst>
                                    </p:anim>
                                    <p:anim calcmode="lin" valueType="num">
                                      <p:cBhvr>
                                        <p:cTn id="48" dur="1000" fill="hold"/>
                                        <p:tgtEl>
                                          <p:spTgt spid="2">
                                            <p:txEl>
                                              <p:pRg st="11" end="11"/>
                                            </p:txEl>
                                          </p:spTgt>
                                        </p:tgtEl>
                                        <p:attrNameLst>
                                          <p:attrName>ppt_h</p:attrName>
                                        </p:attrNameLst>
                                      </p:cBhvr>
                                      <p:tavLst>
                                        <p:tav tm="0">
                                          <p:val>
                                            <p:strVal val="#ppt_h"/>
                                          </p:val>
                                        </p:tav>
                                        <p:tav tm="100000">
                                          <p:val>
                                            <p:strVal val="#ppt_h"/>
                                          </p:val>
                                        </p:tav>
                                      </p:tavLst>
                                    </p:anim>
                                    <p:animEffect transition="in" filter="fade">
                                      <p:cBhvr>
                                        <p:cTn id="49" dur="1000"/>
                                        <p:tgtEl>
                                          <p:spTgt spid="2">
                                            <p:txEl>
                                              <p:pRg st="11" end="11"/>
                                            </p:txEl>
                                          </p:spTgt>
                                        </p:tgtEl>
                                      </p:cBhvr>
                                    </p:animEffect>
                                  </p:childTnLst>
                                </p:cTn>
                              </p:par>
                              <p:par>
                                <p:cTn id="50" presetID="55" presetClass="entr" presetSubtype="0" fill="hold" nodeType="withEffect">
                                  <p:stCondLst>
                                    <p:cond delay="0"/>
                                  </p:stCondLst>
                                  <p:childTnLst>
                                    <p:set>
                                      <p:cBhvr>
                                        <p:cTn id="51" dur="1" fill="hold">
                                          <p:stCondLst>
                                            <p:cond delay="0"/>
                                          </p:stCondLst>
                                        </p:cTn>
                                        <p:tgtEl>
                                          <p:spTgt spid="2">
                                            <p:txEl>
                                              <p:pRg st="13" end="13"/>
                                            </p:txEl>
                                          </p:spTgt>
                                        </p:tgtEl>
                                        <p:attrNameLst>
                                          <p:attrName>style.visibility</p:attrName>
                                        </p:attrNameLst>
                                      </p:cBhvr>
                                      <p:to>
                                        <p:strVal val="visible"/>
                                      </p:to>
                                    </p:set>
                                    <p:anim calcmode="lin" valueType="num">
                                      <p:cBhvr>
                                        <p:cTn id="52" dur="1000" fill="hold"/>
                                        <p:tgtEl>
                                          <p:spTgt spid="2">
                                            <p:txEl>
                                              <p:pRg st="13" end="13"/>
                                            </p:txEl>
                                          </p:spTgt>
                                        </p:tgtEl>
                                        <p:attrNameLst>
                                          <p:attrName>ppt_w</p:attrName>
                                        </p:attrNameLst>
                                      </p:cBhvr>
                                      <p:tavLst>
                                        <p:tav tm="0">
                                          <p:val>
                                            <p:strVal val="#ppt_w*0.70"/>
                                          </p:val>
                                        </p:tav>
                                        <p:tav tm="100000">
                                          <p:val>
                                            <p:strVal val="#ppt_w"/>
                                          </p:val>
                                        </p:tav>
                                      </p:tavLst>
                                    </p:anim>
                                    <p:anim calcmode="lin" valueType="num">
                                      <p:cBhvr>
                                        <p:cTn id="53" dur="1000" fill="hold"/>
                                        <p:tgtEl>
                                          <p:spTgt spid="2">
                                            <p:txEl>
                                              <p:pRg st="13" end="13"/>
                                            </p:txEl>
                                          </p:spTgt>
                                        </p:tgtEl>
                                        <p:attrNameLst>
                                          <p:attrName>ppt_h</p:attrName>
                                        </p:attrNameLst>
                                      </p:cBhvr>
                                      <p:tavLst>
                                        <p:tav tm="0">
                                          <p:val>
                                            <p:strVal val="#ppt_h"/>
                                          </p:val>
                                        </p:tav>
                                        <p:tav tm="100000">
                                          <p:val>
                                            <p:strVal val="#ppt_h"/>
                                          </p:val>
                                        </p:tav>
                                      </p:tavLst>
                                    </p:anim>
                                    <p:animEffect transition="in" filter="fade">
                                      <p:cBhvr>
                                        <p:cTn id="54" dur="1000"/>
                                        <p:tgtEl>
                                          <p:spTgt spid="2">
                                            <p:txEl>
                                              <p:pRg st="13" end="13"/>
                                            </p:txEl>
                                          </p:spTgt>
                                        </p:tgtEl>
                                      </p:cBhvr>
                                    </p:animEffect>
                                  </p:childTnLst>
                                </p:cTn>
                              </p:par>
                              <p:par>
                                <p:cTn id="55" presetID="55" presetClass="entr" presetSubtype="0" fill="hold" nodeType="withEffect">
                                  <p:stCondLst>
                                    <p:cond delay="0"/>
                                  </p:stCondLst>
                                  <p:childTnLst>
                                    <p:set>
                                      <p:cBhvr>
                                        <p:cTn id="56" dur="1" fill="hold">
                                          <p:stCondLst>
                                            <p:cond delay="0"/>
                                          </p:stCondLst>
                                        </p:cTn>
                                        <p:tgtEl>
                                          <p:spTgt spid="2">
                                            <p:txEl>
                                              <p:pRg st="14" end="14"/>
                                            </p:txEl>
                                          </p:spTgt>
                                        </p:tgtEl>
                                        <p:attrNameLst>
                                          <p:attrName>style.visibility</p:attrName>
                                        </p:attrNameLst>
                                      </p:cBhvr>
                                      <p:to>
                                        <p:strVal val="visible"/>
                                      </p:to>
                                    </p:set>
                                    <p:anim calcmode="lin" valueType="num">
                                      <p:cBhvr>
                                        <p:cTn id="57" dur="1000" fill="hold"/>
                                        <p:tgtEl>
                                          <p:spTgt spid="2">
                                            <p:txEl>
                                              <p:pRg st="14" end="14"/>
                                            </p:txEl>
                                          </p:spTgt>
                                        </p:tgtEl>
                                        <p:attrNameLst>
                                          <p:attrName>ppt_w</p:attrName>
                                        </p:attrNameLst>
                                      </p:cBhvr>
                                      <p:tavLst>
                                        <p:tav tm="0">
                                          <p:val>
                                            <p:strVal val="#ppt_w*0.70"/>
                                          </p:val>
                                        </p:tav>
                                        <p:tav tm="100000">
                                          <p:val>
                                            <p:strVal val="#ppt_w"/>
                                          </p:val>
                                        </p:tav>
                                      </p:tavLst>
                                    </p:anim>
                                    <p:anim calcmode="lin" valueType="num">
                                      <p:cBhvr>
                                        <p:cTn id="58" dur="1000" fill="hold"/>
                                        <p:tgtEl>
                                          <p:spTgt spid="2">
                                            <p:txEl>
                                              <p:pRg st="14" end="14"/>
                                            </p:txEl>
                                          </p:spTgt>
                                        </p:tgtEl>
                                        <p:attrNameLst>
                                          <p:attrName>ppt_h</p:attrName>
                                        </p:attrNameLst>
                                      </p:cBhvr>
                                      <p:tavLst>
                                        <p:tav tm="0">
                                          <p:val>
                                            <p:strVal val="#ppt_h"/>
                                          </p:val>
                                        </p:tav>
                                        <p:tav tm="100000">
                                          <p:val>
                                            <p:strVal val="#ppt_h"/>
                                          </p:val>
                                        </p:tav>
                                      </p:tavLst>
                                    </p:anim>
                                    <p:animEffect transition="in" filter="fade">
                                      <p:cBhvr>
                                        <p:cTn id="59" dur="1000"/>
                                        <p:tgtEl>
                                          <p:spTgt spid="2">
                                            <p:txEl>
                                              <p:pRg st="14" end="14"/>
                                            </p:txEl>
                                          </p:spTgt>
                                        </p:tgtEl>
                                      </p:cBhvr>
                                    </p:animEffect>
                                  </p:childTnLst>
                                </p:cTn>
                              </p:par>
                              <p:par>
                                <p:cTn id="60" presetID="55" presetClass="entr" presetSubtype="0" fill="hold" nodeType="withEffect">
                                  <p:stCondLst>
                                    <p:cond delay="0"/>
                                  </p:stCondLst>
                                  <p:childTnLst>
                                    <p:set>
                                      <p:cBhvr>
                                        <p:cTn id="61" dur="1" fill="hold">
                                          <p:stCondLst>
                                            <p:cond delay="0"/>
                                          </p:stCondLst>
                                        </p:cTn>
                                        <p:tgtEl>
                                          <p:spTgt spid="2">
                                            <p:txEl>
                                              <p:pRg st="15" end="15"/>
                                            </p:txEl>
                                          </p:spTgt>
                                        </p:tgtEl>
                                        <p:attrNameLst>
                                          <p:attrName>style.visibility</p:attrName>
                                        </p:attrNameLst>
                                      </p:cBhvr>
                                      <p:to>
                                        <p:strVal val="visible"/>
                                      </p:to>
                                    </p:set>
                                    <p:anim calcmode="lin" valueType="num">
                                      <p:cBhvr>
                                        <p:cTn id="62" dur="1000" fill="hold"/>
                                        <p:tgtEl>
                                          <p:spTgt spid="2">
                                            <p:txEl>
                                              <p:pRg st="15" end="15"/>
                                            </p:txEl>
                                          </p:spTgt>
                                        </p:tgtEl>
                                        <p:attrNameLst>
                                          <p:attrName>ppt_w</p:attrName>
                                        </p:attrNameLst>
                                      </p:cBhvr>
                                      <p:tavLst>
                                        <p:tav tm="0">
                                          <p:val>
                                            <p:strVal val="#ppt_w*0.70"/>
                                          </p:val>
                                        </p:tav>
                                        <p:tav tm="100000">
                                          <p:val>
                                            <p:strVal val="#ppt_w"/>
                                          </p:val>
                                        </p:tav>
                                      </p:tavLst>
                                    </p:anim>
                                    <p:anim calcmode="lin" valueType="num">
                                      <p:cBhvr>
                                        <p:cTn id="63" dur="1000" fill="hold"/>
                                        <p:tgtEl>
                                          <p:spTgt spid="2">
                                            <p:txEl>
                                              <p:pRg st="15" end="15"/>
                                            </p:txEl>
                                          </p:spTgt>
                                        </p:tgtEl>
                                        <p:attrNameLst>
                                          <p:attrName>ppt_h</p:attrName>
                                        </p:attrNameLst>
                                      </p:cBhvr>
                                      <p:tavLst>
                                        <p:tav tm="0">
                                          <p:val>
                                            <p:strVal val="#ppt_h"/>
                                          </p:val>
                                        </p:tav>
                                        <p:tav tm="100000">
                                          <p:val>
                                            <p:strVal val="#ppt_h"/>
                                          </p:val>
                                        </p:tav>
                                      </p:tavLst>
                                    </p:anim>
                                    <p:animEffect transition="in" filter="fade">
                                      <p:cBhvr>
                                        <p:cTn id="64" dur="1000"/>
                                        <p:tgtEl>
                                          <p:spTgt spid="2">
                                            <p:txEl>
                                              <p:pRg st="15" end="15"/>
                                            </p:txEl>
                                          </p:spTgt>
                                        </p:tgtEl>
                                      </p:cBhvr>
                                    </p:animEffect>
                                  </p:childTnLst>
                                </p:cTn>
                              </p:par>
                              <p:par>
                                <p:cTn id="65" presetID="55" presetClass="entr" presetSubtype="0" fill="hold" nodeType="withEffect">
                                  <p:stCondLst>
                                    <p:cond delay="0"/>
                                  </p:stCondLst>
                                  <p:childTnLst>
                                    <p:set>
                                      <p:cBhvr>
                                        <p:cTn id="66" dur="1" fill="hold">
                                          <p:stCondLst>
                                            <p:cond delay="0"/>
                                          </p:stCondLst>
                                        </p:cTn>
                                        <p:tgtEl>
                                          <p:spTgt spid="2">
                                            <p:txEl>
                                              <p:pRg st="18" end="18"/>
                                            </p:txEl>
                                          </p:spTgt>
                                        </p:tgtEl>
                                        <p:attrNameLst>
                                          <p:attrName>style.visibility</p:attrName>
                                        </p:attrNameLst>
                                      </p:cBhvr>
                                      <p:to>
                                        <p:strVal val="visible"/>
                                      </p:to>
                                    </p:set>
                                    <p:anim calcmode="lin" valueType="num">
                                      <p:cBhvr>
                                        <p:cTn id="67" dur="1000" fill="hold"/>
                                        <p:tgtEl>
                                          <p:spTgt spid="2">
                                            <p:txEl>
                                              <p:pRg st="18" end="18"/>
                                            </p:txEl>
                                          </p:spTgt>
                                        </p:tgtEl>
                                        <p:attrNameLst>
                                          <p:attrName>ppt_w</p:attrName>
                                        </p:attrNameLst>
                                      </p:cBhvr>
                                      <p:tavLst>
                                        <p:tav tm="0">
                                          <p:val>
                                            <p:strVal val="#ppt_w*0.70"/>
                                          </p:val>
                                        </p:tav>
                                        <p:tav tm="100000">
                                          <p:val>
                                            <p:strVal val="#ppt_w"/>
                                          </p:val>
                                        </p:tav>
                                      </p:tavLst>
                                    </p:anim>
                                    <p:anim calcmode="lin" valueType="num">
                                      <p:cBhvr>
                                        <p:cTn id="68" dur="1000" fill="hold"/>
                                        <p:tgtEl>
                                          <p:spTgt spid="2">
                                            <p:txEl>
                                              <p:pRg st="18" end="18"/>
                                            </p:txEl>
                                          </p:spTgt>
                                        </p:tgtEl>
                                        <p:attrNameLst>
                                          <p:attrName>ppt_h</p:attrName>
                                        </p:attrNameLst>
                                      </p:cBhvr>
                                      <p:tavLst>
                                        <p:tav tm="0">
                                          <p:val>
                                            <p:strVal val="#ppt_h"/>
                                          </p:val>
                                        </p:tav>
                                        <p:tav tm="100000">
                                          <p:val>
                                            <p:strVal val="#ppt_h"/>
                                          </p:val>
                                        </p:tav>
                                      </p:tavLst>
                                    </p:anim>
                                    <p:animEffect transition="in" filter="fade">
                                      <p:cBhvr>
                                        <p:cTn id="69" dur="1000"/>
                                        <p:tgtEl>
                                          <p:spTgt spid="2">
                                            <p:txEl>
                                              <p:pRg st="18" end="18"/>
                                            </p:txEl>
                                          </p:spTgt>
                                        </p:tgtEl>
                                      </p:cBhvr>
                                    </p:animEffect>
                                  </p:childTnLst>
                                </p:cTn>
                              </p:par>
                              <p:par>
                                <p:cTn id="70" presetID="55" presetClass="entr" presetSubtype="0" fill="hold" nodeType="withEffect">
                                  <p:stCondLst>
                                    <p:cond delay="0"/>
                                  </p:stCondLst>
                                  <p:childTnLst>
                                    <p:set>
                                      <p:cBhvr>
                                        <p:cTn id="71" dur="1" fill="hold">
                                          <p:stCondLst>
                                            <p:cond delay="0"/>
                                          </p:stCondLst>
                                        </p:cTn>
                                        <p:tgtEl>
                                          <p:spTgt spid="2">
                                            <p:txEl>
                                              <p:pRg st="19" end="19"/>
                                            </p:txEl>
                                          </p:spTgt>
                                        </p:tgtEl>
                                        <p:attrNameLst>
                                          <p:attrName>style.visibility</p:attrName>
                                        </p:attrNameLst>
                                      </p:cBhvr>
                                      <p:to>
                                        <p:strVal val="visible"/>
                                      </p:to>
                                    </p:set>
                                    <p:anim calcmode="lin" valueType="num">
                                      <p:cBhvr>
                                        <p:cTn id="72" dur="1000" fill="hold"/>
                                        <p:tgtEl>
                                          <p:spTgt spid="2">
                                            <p:txEl>
                                              <p:pRg st="19" end="19"/>
                                            </p:txEl>
                                          </p:spTgt>
                                        </p:tgtEl>
                                        <p:attrNameLst>
                                          <p:attrName>ppt_w</p:attrName>
                                        </p:attrNameLst>
                                      </p:cBhvr>
                                      <p:tavLst>
                                        <p:tav tm="0">
                                          <p:val>
                                            <p:strVal val="#ppt_w*0.70"/>
                                          </p:val>
                                        </p:tav>
                                        <p:tav tm="100000">
                                          <p:val>
                                            <p:strVal val="#ppt_w"/>
                                          </p:val>
                                        </p:tav>
                                      </p:tavLst>
                                    </p:anim>
                                    <p:anim calcmode="lin" valueType="num">
                                      <p:cBhvr>
                                        <p:cTn id="73" dur="1000" fill="hold"/>
                                        <p:tgtEl>
                                          <p:spTgt spid="2">
                                            <p:txEl>
                                              <p:pRg st="19" end="19"/>
                                            </p:txEl>
                                          </p:spTgt>
                                        </p:tgtEl>
                                        <p:attrNameLst>
                                          <p:attrName>ppt_h</p:attrName>
                                        </p:attrNameLst>
                                      </p:cBhvr>
                                      <p:tavLst>
                                        <p:tav tm="0">
                                          <p:val>
                                            <p:strVal val="#ppt_h"/>
                                          </p:val>
                                        </p:tav>
                                        <p:tav tm="100000">
                                          <p:val>
                                            <p:strVal val="#ppt_h"/>
                                          </p:val>
                                        </p:tav>
                                      </p:tavLst>
                                    </p:anim>
                                    <p:animEffect transition="in" filter="fade">
                                      <p:cBhvr>
                                        <p:cTn id="74" dur="1000"/>
                                        <p:tgtEl>
                                          <p:spTgt spid="2">
                                            <p:txEl>
                                              <p:pRg st="19" end="19"/>
                                            </p:txEl>
                                          </p:spTgt>
                                        </p:tgtEl>
                                      </p:cBhvr>
                                    </p:animEffect>
                                  </p:childTnLst>
                                </p:cTn>
                              </p:par>
                              <p:par>
                                <p:cTn id="75" presetID="55" presetClass="entr" presetSubtype="0" fill="hold" nodeType="withEffect">
                                  <p:stCondLst>
                                    <p:cond delay="0"/>
                                  </p:stCondLst>
                                  <p:childTnLst>
                                    <p:set>
                                      <p:cBhvr>
                                        <p:cTn id="76" dur="1" fill="hold">
                                          <p:stCondLst>
                                            <p:cond delay="0"/>
                                          </p:stCondLst>
                                        </p:cTn>
                                        <p:tgtEl>
                                          <p:spTgt spid="2">
                                            <p:txEl>
                                              <p:pRg st="20" end="20"/>
                                            </p:txEl>
                                          </p:spTgt>
                                        </p:tgtEl>
                                        <p:attrNameLst>
                                          <p:attrName>style.visibility</p:attrName>
                                        </p:attrNameLst>
                                      </p:cBhvr>
                                      <p:to>
                                        <p:strVal val="visible"/>
                                      </p:to>
                                    </p:set>
                                    <p:anim calcmode="lin" valueType="num">
                                      <p:cBhvr>
                                        <p:cTn id="77" dur="1000" fill="hold"/>
                                        <p:tgtEl>
                                          <p:spTgt spid="2">
                                            <p:txEl>
                                              <p:pRg st="20" end="20"/>
                                            </p:txEl>
                                          </p:spTgt>
                                        </p:tgtEl>
                                        <p:attrNameLst>
                                          <p:attrName>ppt_w</p:attrName>
                                        </p:attrNameLst>
                                      </p:cBhvr>
                                      <p:tavLst>
                                        <p:tav tm="0">
                                          <p:val>
                                            <p:strVal val="#ppt_w*0.70"/>
                                          </p:val>
                                        </p:tav>
                                        <p:tav tm="100000">
                                          <p:val>
                                            <p:strVal val="#ppt_w"/>
                                          </p:val>
                                        </p:tav>
                                      </p:tavLst>
                                    </p:anim>
                                    <p:anim calcmode="lin" valueType="num">
                                      <p:cBhvr>
                                        <p:cTn id="78" dur="1000" fill="hold"/>
                                        <p:tgtEl>
                                          <p:spTgt spid="2">
                                            <p:txEl>
                                              <p:pRg st="20" end="20"/>
                                            </p:txEl>
                                          </p:spTgt>
                                        </p:tgtEl>
                                        <p:attrNameLst>
                                          <p:attrName>ppt_h</p:attrName>
                                        </p:attrNameLst>
                                      </p:cBhvr>
                                      <p:tavLst>
                                        <p:tav tm="0">
                                          <p:val>
                                            <p:strVal val="#ppt_h"/>
                                          </p:val>
                                        </p:tav>
                                        <p:tav tm="100000">
                                          <p:val>
                                            <p:strVal val="#ppt_h"/>
                                          </p:val>
                                        </p:tav>
                                      </p:tavLst>
                                    </p:anim>
                                    <p:animEffect transition="in" filter="fade">
                                      <p:cBhvr>
                                        <p:cTn id="79" dur="1000"/>
                                        <p:tgtEl>
                                          <p:spTgt spid="2">
                                            <p:txEl>
                                              <p:pRg st="20" end="20"/>
                                            </p:txEl>
                                          </p:spTgt>
                                        </p:tgtEl>
                                      </p:cBhvr>
                                    </p:animEffect>
                                  </p:childTnLst>
                                </p:cTn>
                              </p:par>
                              <p:par>
                                <p:cTn id="80" presetID="55" presetClass="entr" presetSubtype="0" fill="hold" nodeType="withEffect">
                                  <p:stCondLst>
                                    <p:cond delay="0"/>
                                  </p:stCondLst>
                                  <p:childTnLst>
                                    <p:set>
                                      <p:cBhvr>
                                        <p:cTn id="81" dur="1" fill="hold">
                                          <p:stCondLst>
                                            <p:cond delay="0"/>
                                          </p:stCondLst>
                                        </p:cTn>
                                        <p:tgtEl>
                                          <p:spTgt spid="2">
                                            <p:txEl>
                                              <p:pRg st="21" end="21"/>
                                            </p:txEl>
                                          </p:spTgt>
                                        </p:tgtEl>
                                        <p:attrNameLst>
                                          <p:attrName>style.visibility</p:attrName>
                                        </p:attrNameLst>
                                      </p:cBhvr>
                                      <p:to>
                                        <p:strVal val="visible"/>
                                      </p:to>
                                    </p:set>
                                    <p:anim calcmode="lin" valueType="num">
                                      <p:cBhvr>
                                        <p:cTn id="82" dur="1000" fill="hold"/>
                                        <p:tgtEl>
                                          <p:spTgt spid="2">
                                            <p:txEl>
                                              <p:pRg st="21" end="21"/>
                                            </p:txEl>
                                          </p:spTgt>
                                        </p:tgtEl>
                                        <p:attrNameLst>
                                          <p:attrName>ppt_w</p:attrName>
                                        </p:attrNameLst>
                                      </p:cBhvr>
                                      <p:tavLst>
                                        <p:tav tm="0">
                                          <p:val>
                                            <p:strVal val="#ppt_w*0.70"/>
                                          </p:val>
                                        </p:tav>
                                        <p:tav tm="100000">
                                          <p:val>
                                            <p:strVal val="#ppt_w"/>
                                          </p:val>
                                        </p:tav>
                                      </p:tavLst>
                                    </p:anim>
                                    <p:anim calcmode="lin" valueType="num">
                                      <p:cBhvr>
                                        <p:cTn id="83" dur="1000" fill="hold"/>
                                        <p:tgtEl>
                                          <p:spTgt spid="2">
                                            <p:txEl>
                                              <p:pRg st="21" end="21"/>
                                            </p:txEl>
                                          </p:spTgt>
                                        </p:tgtEl>
                                        <p:attrNameLst>
                                          <p:attrName>ppt_h</p:attrName>
                                        </p:attrNameLst>
                                      </p:cBhvr>
                                      <p:tavLst>
                                        <p:tav tm="0">
                                          <p:val>
                                            <p:strVal val="#ppt_h"/>
                                          </p:val>
                                        </p:tav>
                                        <p:tav tm="100000">
                                          <p:val>
                                            <p:strVal val="#ppt_h"/>
                                          </p:val>
                                        </p:tav>
                                      </p:tavLst>
                                    </p:anim>
                                    <p:animEffect transition="in" filter="fade">
                                      <p:cBhvr>
                                        <p:cTn id="84" dur="1000"/>
                                        <p:tgtEl>
                                          <p:spTgt spid="2">
                                            <p:txEl>
                                              <p:pRg st="21" end="21"/>
                                            </p:txEl>
                                          </p:spTgt>
                                        </p:tgtEl>
                                      </p:cBhvr>
                                    </p:animEffect>
                                  </p:childTnLst>
                                </p:cTn>
                              </p:par>
                              <p:par>
                                <p:cTn id="85" presetID="55" presetClass="entr" presetSubtype="0" fill="hold" nodeType="withEffect">
                                  <p:stCondLst>
                                    <p:cond delay="0"/>
                                  </p:stCondLst>
                                  <p:childTnLst>
                                    <p:set>
                                      <p:cBhvr>
                                        <p:cTn id="86" dur="1" fill="hold">
                                          <p:stCondLst>
                                            <p:cond delay="0"/>
                                          </p:stCondLst>
                                        </p:cTn>
                                        <p:tgtEl>
                                          <p:spTgt spid="2">
                                            <p:txEl>
                                              <p:pRg st="23" end="23"/>
                                            </p:txEl>
                                          </p:spTgt>
                                        </p:tgtEl>
                                        <p:attrNameLst>
                                          <p:attrName>style.visibility</p:attrName>
                                        </p:attrNameLst>
                                      </p:cBhvr>
                                      <p:to>
                                        <p:strVal val="visible"/>
                                      </p:to>
                                    </p:set>
                                    <p:anim calcmode="lin" valueType="num">
                                      <p:cBhvr>
                                        <p:cTn id="87" dur="1000" fill="hold"/>
                                        <p:tgtEl>
                                          <p:spTgt spid="2">
                                            <p:txEl>
                                              <p:pRg st="23" end="23"/>
                                            </p:txEl>
                                          </p:spTgt>
                                        </p:tgtEl>
                                        <p:attrNameLst>
                                          <p:attrName>ppt_w</p:attrName>
                                        </p:attrNameLst>
                                      </p:cBhvr>
                                      <p:tavLst>
                                        <p:tav tm="0">
                                          <p:val>
                                            <p:strVal val="#ppt_w*0.70"/>
                                          </p:val>
                                        </p:tav>
                                        <p:tav tm="100000">
                                          <p:val>
                                            <p:strVal val="#ppt_w"/>
                                          </p:val>
                                        </p:tav>
                                      </p:tavLst>
                                    </p:anim>
                                    <p:anim calcmode="lin" valueType="num">
                                      <p:cBhvr>
                                        <p:cTn id="88" dur="1000" fill="hold"/>
                                        <p:tgtEl>
                                          <p:spTgt spid="2">
                                            <p:txEl>
                                              <p:pRg st="23" end="23"/>
                                            </p:txEl>
                                          </p:spTgt>
                                        </p:tgtEl>
                                        <p:attrNameLst>
                                          <p:attrName>ppt_h</p:attrName>
                                        </p:attrNameLst>
                                      </p:cBhvr>
                                      <p:tavLst>
                                        <p:tav tm="0">
                                          <p:val>
                                            <p:strVal val="#ppt_h"/>
                                          </p:val>
                                        </p:tav>
                                        <p:tav tm="100000">
                                          <p:val>
                                            <p:strVal val="#ppt_h"/>
                                          </p:val>
                                        </p:tav>
                                      </p:tavLst>
                                    </p:anim>
                                    <p:animEffect transition="in" filter="fade">
                                      <p:cBhvr>
                                        <p:cTn id="89" dur="1000"/>
                                        <p:tgtEl>
                                          <p:spTgt spid="2">
                                            <p:txEl>
                                              <p:pRg st="23" end="23"/>
                                            </p:txEl>
                                          </p:spTgt>
                                        </p:tgtEl>
                                      </p:cBhvr>
                                    </p:animEffect>
                                  </p:childTnLst>
                                </p:cTn>
                              </p:par>
                              <p:par>
                                <p:cTn id="90" presetID="55" presetClass="entr" presetSubtype="0" fill="hold" nodeType="withEffect">
                                  <p:stCondLst>
                                    <p:cond delay="0"/>
                                  </p:stCondLst>
                                  <p:childTnLst>
                                    <p:set>
                                      <p:cBhvr>
                                        <p:cTn id="91" dur="1" fill="hold">
                                          <p:stCondLst>
                                            <p:cond delay="0"/>
                                          </p:stCondLst>
                                        </p:cTn>
                                        <p:tgtEl>
                                          <p:spTgt spid="2">
                                            <p:txEl>
                                              <p:pRg st="24" end="24"/>
                                            </p:txEl>
                                          </p:spTgt>
                                        </p:tgtEl>
                                        <p:attrNameLst>
                                          <p:attrName>style.visibility</p:attrName>
                                        </p:attrNameLst>
                                      </p:cBhvr>
                                      <p:to>
                                        <p:strVal val="visible"/>
                                      </p:to>
                                    </p:set>
                                    <p:anim calcmode="lin" valueType="num">
                                      <p:cBhvr>
                                        <p:cTn id="92" dur="1000" fill="hold"/>
                                        <p:tgtEl>
                                          <p:spTgt spid="2">
                                            <p:txEl>
                                              <p:pRg st="24" end="24"/>
                                            </p:txEl>
                                          </p:spTgt>
                                        </p:tgtEl>
                                        <p:attrNameLst>
                                          <p:attrName>ppt_w</p:attrName>
                                        </p:attrNameLst>
                                      </p:cBhvr>
                                      <p:tavLst>
                                        <p:tav tm="0">
                                          <p:val>
                                            <p:strVal val="#ppt_w*0.70"/>
                                          </p:val>
                                        </p:tav>
                                        <p:tav tm="100000">
                                          <p:val>
                                            <p:strVal val="#ppt_w"/>
                                          </p:val>
                                        </p:tav>
                                      </p:tavLst>
                                    </p:anim>
                                    <p:anim calcmode="lin" valueType="num">
                                      <p:cBhvr>
                                        <p:cTn id="93" dur="1000" fill="hold"/>
                                        <p:tgtEl>
                                          <p:spTgt spid="2">
                                            <p:txEl>
                                              <p:pRg st="24" end="24"/>
                                            </p:txEl>
                                          </p:spTgt>
                                        </p:tgtEl>
                                        <p:attrNameLst>
                                          <p:attrName>ppt_h</p:attrName>
                                        </p:attrNameLst>
                                      </p:cBhvr>
                                      <p:tavLst>
                                        <p:tav tm="0">
                                          <p:val>
                                            <p:strVal val="#ppt_h"/>
                                          </p:val>
                                        </p:tav>
                                        <p:tav tm="100000">
                                          <p:val>
                                            <p:strVal val="#ppt_h"/>
                                          </p:val>
                                        </p:tav>
                                      </p:tavLst>
                                    </p:anim>
                                    <p:animEffect transition="in" filter="fade">
                                      <p:cBhvr>
                                        <p:cTn id="94" dur="1000"/>
                                        <p:tgtEl>
                                          <p:spTgt spid="2">
                                            <p:txEl>
                                              <p:pRg st="24" end="24"/>
                                            </p:txEl>
                                          </p:spTgt>
                                        </p:tgtEl>
                                      </p:cBhvr>
                                    </p:animEffect>
                                  </p:childTnLst>
                                </p:cTn>
                              </p:par>
                              <p:par>
                                <p:cTn id="95" presetID="55" presetClass="entr" presetSubtype="0" fill="hold" nodeType="withEffect">
                                  <p:stCondLst>
                                    <p:cond delay="0"/>
                                  </p:stCondLst>
                                  <p:childTnLst>
                                    <p:set>
                                      <p:cBhvr>
                                        <p:cTn id="96" dur="1" fill="hold">
                                          <p:stCondLst>
                                            <p:cond delay="0"/>
                                          </p:stCondLst>
                                        </p:cTn>
                                        <p:tgtEl>
                                          <p:spTgt spid="2">
                                            <p:txEl>
                                              <p:pRg st="25" end="25"/>
                                            </p:txEl>
                                          </p:spTgt>
                                        </p:tgtEl>
                                        <p:attrNameLst>
                                          <p:attrName>style.visibility</p:attrName>
                                        </p:attrNameLst>
                                      </p:cBhvr>
                                      <p:to>
                                        <p:strVal val="visible"/>
                                      </p:to>
                                    </p:set>
                                    <p:anim calcmode="lin" valueType="num">
                                      <p:cBhvr>
                                        <p:cTn id="97" dur="1000" fill="hold"/>
                                        <p:tgtEl>
                                          <p:spTgt spid="2">
                                            <p:txEl>
                                              <p:pRg st="25" end="25"/>
                                            </p:txEl>
                                          </p:spTgt>
                                        </p:tgtEl>
                                        <p:attrNameLst>
                                          <p:attrName>ppt_w</p:attrName>
                                        </p:attrNameLst>
                                      </p:cBhvr>
                                      <p:tavLst>
                                        <p:tav tm="0">
                                          <p:val>
                                            <p:strVal val="#ppt_w*0.70"/>
                                          </p:val>
                                        </p:tav>
                                        <p:tav tm="100000">
                                          <p:val>
                                            <p:strVal val="#ppt_w"/>
                                          </p:val>
                                        </p:tav>
                                      </p:tavLst>
                                    </p:anim>
                                    <p:anim calcmode="lin" valueType="num">
                                      <p:cBhvr>
                                        <p:cTn id="98" dur="1000" fill="hold"/>
                                        <p:tgtEl>
                                          <p:spTgt spid="2">
                                            <p:txEl>
                                              <p:pRg st="25" end="25"/>
                                            </p:txEl>
                                          </p:spTgt>
                                        </p:tgtEl>
                                        <p:attrNameLst>
                                          <p:attrName>ppt_h</p:attrName>
                                        </p:attrNameLst>
                                      </p:cBhvr>
                                      <p:tavLst>
                                        <p:tav tm="0">
                                          <p:val>
                                            <p:strVal val="#ppt_h"/>
                                          </p:val>
                                        </p:tav>
                                        <p:tav tm="100000">
                                          <p:val>
                                            <p:strVal val="#ppt_h"/>
                                          </p:val>
                                        </p:tav>
                                      </p:tavLst>
                                    </p:anim>
                                    <p:animEffect transition="in" filter="fade">
                                      <p:cBhvr>
                                        <p:cTn id="99" dur="1000"/>
                                        <p:tgtEl>
                                          <p:spTgt spid="2">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2"/>
          <p:cNvSpPr txBox="1">
            <a:spLocks noChangeArrowheads="1"/>
          </p:cNvSpPr>
          <p:nvPr/>
        </p:nvSpPr>
        <p:spPr bwMode="auto">
          <a:xfrm>
            <a:off x="4747366" y="31349857"/>
            <a:ext cx="302503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800">
                <a:solidFill>
                  <a:schemeClr val="tx1"/>
                </a:solidFill>
                <a:latin typeface="Times New Roman" panose="02020603050405020304" pitchFamily="18" charset="0"/>
              </a:defRPr>
            </a:lvl1pPr>
            <a:lvl2pPr marL="742950" indent="-285750">
              <a:spcBef>
                <a:spcPct val="20000"/>
              </a:spcBef>
              <a:buChar char="–"/>
              <a:defRPr sz="14700">
                <a:solidFill>
                  <a:schemeClr val="tx1"/>
                </a:solidFill>
                <a:latin typeface="Times New Roman" panose="02020603050405020304" pitchFamily="18" charset="0"/>
              </a:defRPr>
            </a:lvl2pPr>
            <a:lvl3pPr marL="1143000" indent="-228600">
              <a:spcBef>
                <a:spcPct val="20000"/>
              </a:spcBef>
              <a:buChar char="•"/>
              <a:defRPr sz="12600">
                <a:solidFill>
                  <a:schemeClr val="tx1"/>
                </a:solidFill>
                <a:latin typeface="Times New Roman" panose="02020603050405020304" pitchFamily="18" charset="0"/>
              </a:defRPr>
            </a:lvl3pPr>
            <a:lvl4pPr marL="1600200" indent="-228600">
              <a:spcBef>
                <a:spcPct val="20000"/>
              </a:spcBef>
              <a:buChar char="–"/>
              <a:defRPr sz="10500">
                <a:solidFill>
                  <a:schemeClr val="tx1"/>
                </a:solidFill>
                <a:latin typeface="Times New Roman" panose="02020603050405020304" pitchFamily="18" charset="0"/>
              </a:defRPr>
            </a:lvl4pPr>
            <a:lvl5pPr marL="2057400" indent="-228600">
              <a:spcBef>
                <a:spcPct val="20000"/>
              </a:spcBef>
              <a:buChar char="»"/>
              <a:defRPr sz="105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05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05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05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0500">
                <a:solidFill>
                  <a:schemeClr val="tx1"/>
                </a:solidFill>
                <a:latin typeface="Times New Roman" panose="02020603050405020304" pitchFamily="18" charset="0"/>
              </a:defRPr>
            </a:lvl9pPr>
          </a:lstStyle>
          <a:p>
            <a:pPr eaLnBrk="1" hangingPunct="1">
              <a:spcBef>
                <a:spcPct val="0"/>
              </a:spcBef>
              <a:buFontTx/>
              <a:buNone/>
            </a:pPr>
            <a:r>
              <a:rPr lang="en-US" altLang="zh-CN" sz="2400" b="1">
                <a:ea typeface="宋体" panose="02010600030101010101" pitchFamily="2" charset="-122"/>
              </a:rPr>
              <a:t>Fig 1. External penalty function method diagramre</a:t>
            </a:r>
          </a:p>
        </p:txBody>
      </p:sp>
      <p:sp>
        <p:nvSpPr>
          <p:cNvPr id="4" name="TextBox 12"/>
          <p:cNvSpPr txBox="1">
            <a:spLocks noChangeArrowheads="1"/>
          </p:cNvSpPr>
          <p:nvPr/>
        </p:nvSpPr>
        <p:spPr bwMode="auto">
          <a:xfrm>
            <a:off x="11659341" y="31332394"/>
            <a:ext cx="302503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800">
                <a:solidFill>
                  <a:schemeClr val="tx1"/>
                </a:solidFill>
                <a:latin typeface="Times New Roman" panose="02020603050405020304" pitchFamily="18" charset="0"/>
              </a:defRPr>
            </a:lvl1pPr>
            <a:lvl2pPr marL="742950" indent="-285750">
              <a:spcBef>
                <a:spcPct val="20000"/>
              </a:spcBef>
              <a:buChar char="–"/>
              <a:defRPr sz="14700">
                <a:solidFill>
                  <a:schemeClr val="tx1"/>
                </a:solidFill>
                <a:latin typeface="Times New Roman" panose="02020603050405020304" pitchFamily="18" charset="0"/>
              </a:defRPr>
            </a:lvl2pPr>
            <a:lvl3pPr marL="1143000" indent="-228600">
              <a:spcBef>
                <a:spcPct val="20000"/>
              </a:spcBef>
              <a:buChar char="•"/>
              <a:defRPr sz="12600">
                <a:solidFill>
                  <a:schemeClr val="tx1"/>
                </a:solidFill>
                <a:latin typeface="Times New Roman" panose="02020603050405020304" pitchFamily="18" charset="0"/>
              </a:defRPr>
            </a:lvl3pPr>
            <a:lvl4pPr marL="1600200" indent="-228600">
              <a:spcBef>
                <a:spcPct val="20000"/>
              </a:spcBef>
              <a:buChar char="–"/>
              <a:defRPr sz="10500">
                <a:solidFill>
                  <a:schemeClr val="tx1"/>
                </a:solidFill>
                <a:latin typeface="Times New Roman" panose="02020603050405020304" pitchFamily="18" charset="0"/>
              </a:defRPr>
            </a:lvl4pPr>
            <a:lvl5pPr marL="2057400" indent="-228600">
              <a:spcBef>
                <a:spcPct val="20000"/>
              </a:spcBef>
              <a:buChar char="»"/>
              <a:defRPr sz="105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05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05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05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0500">
                <a:solidFill>
                  <a:schemeClr val="tx1"/>
                </a:solidFill>
                <a:latin typeface="Times New Roman" panose="02020603050405020304" pitchFamily="18" charset="0"/>
              </a:defRPr>
            </a:lvl9pPr>
          </a:lstStyle>
          <a:p>
            <a:pPr eaLnBrk="1" hangingPunct="1">
              <a:spcBef>
                <a:spcPct val="0"/>
              </a:spcBef>
              <a:buFontTx/>
              <a:buNone/>
            </a:pPr>
            <a:r>
              <a:rPr lang="en-US" altLang="zh-CN" sz="2400" b="1">
                <a:ea typeface="宋体" panose="02010600030101010101" pitchFamily="2" charset="-122"/>
              </a:rPr>
              <a:t>Fig 2. Simplex downhill </a:t>
            </a:r>
          </a:p>
          <a:p>
            <a:pPr eaLnBrk="1" hangingPunct="1">
              <a:spcBef>
                <a:spcPct val="0"/>
              </a:spcBef>
              <a:buFontTx/>
              <a:buNone/>
            </a:pPr>
            <a:r>
              <a:rPr lang="en-US" altLang="zh-CN" sz="2400" b="1">
                <a:ea typeface="宋体" panose="02010600030101010101" pitchFamily="2" charset="-122"/>
              </a:rPr>
              <a:t> algorithm diagram</a:t>
            </a:r>
          </a:p>
        </p:txBody>
      </p:sp>
      <p:grpSp>
        <p:nvGrpSpPr>
          <p:cNvPr id="5" name="组合 48"/>
          <p:cNvGrpSpPr>
            <a:grpSpLocks/>
          </p:cNvGrpSpPr>
          <p:nvPr/>
        </p:nvGrpSpPr>
        <p:grpSpPr bwMode="auto">
          <a:xfrm>
            <a:off x="4413059" y="29033019"/>
            <a:ext cx="3262504" cy="1477144"/>
            <a:chOff x="17417087" y="26805913"/>
            <a:chExt cx="5256212" cy="2947943"/>
          </a:xfrm>
        </p:grpSpPr>
        <p:sp>
          <p:nvSpPr>
            <p:cNvPr id="6" name="椭圆 5"/>
            <p:cNvSpPr/>
            <p:nvPr/>
          </p:nvSpPr>
          <p:spPr>
            <a:xfrm>
              <a:off x="17417087" y="27163096"/>
              <a:ext cx="4571999" cy="2590760"/>
            </a:xfrm>
            <a:prstGeom prst="ellipse">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smtClean="0">
                <a:solidFill>
                  <a:srgbClr val="FFFFFF"/>
                </a:solidFill>
                <a:ea typeface="宋体" panose="02010600030101010101" pitchFamily="2" charset="-122"/>
              </a:endParaRPr>
            </a:p>
          </p:txBody>
        </p:sp>
        <p:sp>
          <p:nvSpPr>
            <p:cNvPr id="7" name="椭圆 6"/>
            <p:cNvSpPr/>
            <p:nvPr/>
          </p:nvSpPr>
          <p:spPr>
            <a:xfrm>
              <a:off x="17893337" y="27552027"/>
              <a:ext cx="2666999" cy="15033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smtClean="0">
                <a:solidFill>
                  <a:srgbClr val="FFFFFF"/>
                </a:solidFill>
                <a:ea typeface="宋体" panose="02010600030101010101" pitchFamily="2" charset="-122"/>
              </a:endParaRPr>
            </a:p>
          </p:txBody>
        </p:sp>
        <p:cxnSp>
          <p:nvCxnSpPr>
            <p:cNvPr id="8" name="直接箭头连接符 7"/>
            <p:cNvCxnSpPr/>
            <p:nvPr/>
          </p:nvCxnSpPr>
          <p:spPr>
            <a:xfrm flipH="1" flipV="1">
              <a:off x="20498424" y="29244276"/>
              <a:ext cx="762000" cy="1158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flipH="1" flipV="1">
              <a:off x="20063449" y="28863282"/>
              <a:ext cx="457200" cy="3635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p:cNvCxnSpPr/>
            <p:nvPr/>
          </p:nvCxnSpPr>
          <p:spPr>
            <a:xfrm flipH="1">
              <a:off x="19245887" y="28874394"/>
              <a:ext cx="819150" cy="133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flipV="1">
              <a:off x="19252237" y="28521975"/>
              <a:ext cx="177800" cy="520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十字星 11"/>
            <p:cNvSpPr/>
            <p:nvPr/>
          </p:nvSpPr>
          <p:spPr>
            <a:xfrm>
              <a:off x="19334787" y="28333065"/>
              <a:ext cx="249238" cy="241296"/>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smtClean="0">
                <a:solidFill>
                  <a:srgbClr val="FFFFFF"/>
                </a:solidFill>
                <a:ea typeface="宋体" panose="02010600030101010101" pitchFamily="2" charset="-122"/>
              </a:endParaRPr>
            </a:p>
          </p:txBody>
        </p:sp>
        <p:sp>
          <p:nvSpPr>
            <p:cNvPr id="13" name="矩形 12"/>
            <p:cNvSpPr/>
            <p:nvPr/>
          </p:nvSpPr>
          <p:spPr>
            <a:xfrm>
              <a:off x="21260424" y="29226814"/>
              <a:ext cx="1412875" cy="5270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Solving path</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sp>
          <p:nvSpPr>
            <p:cNvPr id="14" name="矩形 13"/>
            <p:cNvSpPr/>
            <p:nvPr/>
          </p:nvSpPr>
          <p:spPr>
            <a:xfrm>
              <a:off x="20663524" y="28029857"/>
              <a:ext cx="1158875" cy="7810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High penalty</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sp>
          <p:nvSpPr>
            <p:cNvPr id="15" name="矩形 14"/>
            <p:cNvSpPr/>
            <p:nvPr/>
          </p:nvSpPr>
          <p:spPr>
            <a:xfrm>
              <a:off x="18177500" y="28145743"/>
              <a:ext cx="1139825" cy="6857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Low penalty</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cxnSp>
          <p:nvCxnSpPr>
            <p:cNvPr id="16" name="直接箭头连接符 15"/>
            <p:cNvCxnSpPr>
              <a:endCxn id="17" idx="2"/>
            </p:cNvCxnSpPr>
            <p:nvPr/>
          </p:nvCxnSpPr>
          <p:spPr>
            <a:xfrm flipV="1">
              <a:off x="19541162" y="27272631"/>
              <a:ext cx="2089150" cy="1173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矩形 16"/>
            <p:cNvSpPr/>
            <p:nvPr/>
          </p:nvSpPr>
          <p:spPr>
            <a:xfrm>
              <a:off x="20885774" y="26805913"/>
              <a:ext cx="1487487" cy="4667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extremum</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sp>
          <p:nvSpPr>
            <p:cNvPr id="18" name="文本框 42"/>
            <p:cNvSpPr txBox="1">
              <a:spLocks noChangeArrowheads="1"/>
            </p:cNvSpPr>
            <p:nvPr/>
          </p:nvSpPr>
          <p:spPr bwMode="auto">
            <a:xfrm>
              <a:off x="17491658" y="29134086"/>
              <a:ext cx="36500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zh-CN" sz="1800">
                  <a:latin typeface="Consolas" panose="020B0609020204030204" pitchFamily="49" charset="0"/>
                  <a:ea typeface="宋体" panose="02010600030101010101" pitchFamily="2" charset="-122"/>
                  <a:cs typeface="Arial" panose="020B0604020202020204" pitchFamily="34" charset="0"/>
                </a:rPr>
                <a:t>Infeasible region</a:t>
              </a:r>
            </a:p>
          </p:txBody>
        </p:sp>
        <p:sp>
          <p:nvSpPr>
            <p:cNvPr id="19" name="文本框 44"/>
            <p:cNvSpPr txBox="1">
              <a:spLocks noChangeArrowheads="1"/>
            </p:cNvSpPr>
            <p:nvPr/>
          </p:nvSpPr>
          <p:spPr bwMode="auto">
            <a:xfrm>
              <a:off x="18137427" y="27672644"/>
              <a:ext cx="23386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zh-CN" sz="1800">
                  <a:latin typeface="Consolas" panose="020B0609020204030204" pitchFamily="49" charset="0"/>
                  <a:ea typeface="宋体" panose="02010600030101010101" pitchFamily="2" charset="-122"/>
                  <a:cs typeface="Arial" panose="020B0604020202020204" pitchFamily="34" charset="0"/>
                </a:rPr>
                <a:t>Feasible region</a:t>
              </a:r>
              <a:endParaRPr lang="zh-CN" altLang="en-US" sz="1800">
                <a:latin typeface="Consolas" panose="020B0609020204030204" pitchFamily="49" charset="0"/>
                <a:ea typeface="宋体" panose="02010600030101010101" pitchFamily="2" charset="-122"/>
                <a:cs typeface="Arial" panose="020B0604020202020204" pitchFamily="34" charset="0"/>
              </a:endParaRPr>
            </a:p>
          </p:txBody>
        </p:sp>
      </p:grpSp>
      <p:pic>
        <p:nvPicPr>
          <p:cNvPr id="20"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7510" y="28812618"/>
            <a:ext cx="2276165" cy="175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6487885" y="29384171"/>
            <a:ext cx="7605939" cy="2446792"/>
          </a:xfrm>
          <a:prstGeom prst="rect">
            <a:avLst/>
          </a:prstGeom>
          <a:noFill/>
          <a:ln w="50800">
            <a:solidFill>
              <a:srgbClr val="FBE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zh-CN" altLang="en-US" smtClean="0">
              <a:solidFill>
                <a:srgbClr val="FFFFFF"/>
              </a:solidFill>
              <a:ea typeface="宋体" panose="02010600030101010101" pitchFamily="2" charset="-122"/>
            </a:endParaRPr>
          </a:p>
        </p:txBody>
      </p:sp>
      <p:graphicFrame>
        <p:nvGraphicFramePr>
          <p:cNvPr id="22" name="图表 21"/>
          <p:cNvGraphicFramePr>
            <a:graphicFrameLocks/>
          </p:cNvGraphicFramePr>
          <p:nvPr>
            <p:extLst>
              <p:ext uri="{D42A27DB-BD31-4B8C-83A1-F6EECF244321}">
                <p14:modId xmlns:p14="http://schemas.microsoft.com/office/powerpoint/2010/main" val="1533175659"/>
              </p:ext>
            </p:extLst>
          </p:nvPr>
        </p:nvGraphicFramePr>
        <p:xfrm>
          <a:off x="6055642" y="2966313"/>
          <a:ext cx="5297215" cy="31931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325231116"/>
              </p:ext>
            </p:extLst>
          </p:nvPr>
        </p:nvGraphicFramePr>
        <p:xfrm>
          <a:off x="5855474" y="1317319"/>
          <a:ext cx="5815887" cy="1188642"/>
        </p:xfrm>
        <a:graphic>
          <a:graphicData uri="http://schemas.openxmlformats.org/drawingml/2006/table">
            <a:tbl>
              <a:tblPr firstRow="1" bandRow="1">
                <a:tableStyleId>{5C22544A-7EE6-4342-B048-85BDC9FD1C3A}</a:tableStyleId>
              </a:tblPr>
              <a:tblGrid>
                <a:gridCol w="2746920">
                  <a:extLst>
                    <a:ext uri="{9D8B030D-6E8A-4147-A177-3AD203B41FA5}">
                      <a16:colId xmlns:a16="http://schemas.microsoft.com/office/drawing/2014/main" val="3526330423"/>
                    </a:ext>
                  </a:extLst>
                </a:gridCol>
                <a:gridCol w="1129071">
                  <a:extLst>
                    <a:ext uri="{9D8B030D-6E8A-4147-A177-3AD203B41FA5}">
                      <a16:colId xmlns:a16="http://schemas.microsoft.com/office/drawing/2014/main" val="885236613"/>
                    </a:ext>
                  </a:extLst>
                </a:gridCol>
                <a:gridCol w="1939896">
                  <a:extLst>
                    <a:ext uri="{9D8B030D-6E8A-4147-A177-3AD203B41FA5}">
                      <a16:colId xmlns:a16="http://schemas.microsoft.com/office/drawing/2014/main" val="277311033"/>
                    </a:ext>
                  </a:extLst>
                </a:gridCol>
              </a:tblGrid>
              <a:tr h="364642">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mn-lt"/>
                        <a:ea typeface="宋体" panose="02010600030101010101" pitchFamily="2" charset="-122"/>
                      </a:endParaRPr>
                    </a:p>
                  </a:txBody>
                  <a:tcPr marL="91434" marR="91434" marT="45707" marB="45707" horzOverflow="overflow"/>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mn-lt"/>
                          <a:ea typeface="宋体" panose="02010600030101010101" pitchFamily="2" charset="-122"/>
                        </a:rPr>
                        <a:t>DEF</a:t>
                      </a:r>
                      <a:endParaRPr kumimoji="0" lang="zh-CN" altLang="en-US" sz="2000" b="0" i="0" u="none" strike="noStrike" cap="none" normalizeH="0" baseline="0" dirty="0" smtClean="0">
                        <a:ln>
                          <a:noFill/>
                        </a:ln>
                        <a:solidFill>
                          <a:schemeClr val="tx1"/>
                        </a:solidFill>
                        <a:effectLst/>
                        <a:latin typeface="+mn-lt"/>
                        <a:ea typeface="宋体" panose="02010600030101010101" pitchFamily="2" charset="-122"/>
                      </a:endParaRPr>
                    </a:p>
                  </a:txBody>
                  <a:tcPr marL="91434" marR="91434" marT="45707" marB="45707" horzOverflow="overflow"/>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mn-lt"/>
                          <a:ea typeface="宋体" panose="02010600030101010101" pitchFamily="2" charset="-122"/>
                        </a:rPr>
                        <a:t>OPT</a:t>
                      </a:r>
                      <a:endParaRPr kumimoji="0" lang="zh-CN" altLang="en-US" sz="2000" b="0" i="0" u="none" strike="noStrike" cap="none" normalizeH="0" baseline="0" dirty="0" smtClean="0">
                        <a:ln>
                          <a:noFill/>
                        </a:ln>
                        <a:solidFill>
                          <a:schemeClr val="tx1"/>
                        </a:solidFill>
                        <a:effectLst/>
                        <a:latin typeface="+mn-lt"/>
                        <a:ea typeface="宋体" panose="02010600030101010101" pitchFamily="2" charset="-122"/>
                      </a:endParaRPr>
                    </a:p>
                  </a:txBody>
                  <a:tcPr marL="91434" marR="91434" marT="45707" marB="45707" horzOverflow="overflow"/>
                </a:tc>
                <a:extLst>
                  <a:ext uri="{0D108BD9-81ED-4DB2-BD59-A6C34878D82A}">
                    <a16:rowId xmlns:a16="http://schemas.microsoft.com/office/drawing/2014/main" val="2773916234"/>
                  </a:ext>
                </a:extLst>
              </a:tr>
              <a:tr h="363569">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mn-lt"/>
                          <a:ea typeface="宋体" panose="02010600030101010101" pitchFamily="2" charset="-122"/>
                        </a:rPr>
                        <a:t>synthesized  metrics</a:t>
                      </a:r>
                      <a:endParaRPr kumimoji="0" lang="zh-CN" altLang="en-US" sz="2000" b="0" i="0" u="none" strike="noStrike" cap="none" normalizeH="0" baseline="0" dirty="0" smtClean="0">
                        <a:ln>
                          <a:noFill/>
                        </a:ln>
                        <a:solidFill>
                          <a:srgbClr val="000000"/>
                        </a:solidFill>
                        <a:effectLst/>
                        <a:latin typeface="+mn-lt"/>
                        <a:ea typeface="宋体" panose="02010600030101010101" pitchFamily="2" charset="-122"/>
                      </a:endParaRPr>
                    </a:p>
                  </a:txBody>
                  <a:tcPr marL="91434" marR="91434" marT="45707" marB="45707" horzOverflow="overflow"/>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1</a:t>
                      </a:r>
                      <a:endParaRPr kumimoji="0" lang="zh-CN" altLang="en-US" sz="2000" b="0" i="0" u="none" strike="noStrike" kern="1200" cap="none" normalizeH="0" baseline="0" dirty="0" smtClean="0">
                        <a:ln>
                          <a:noFill/>
                        </a:ln>
                        <a:solidFill>
                          <a:srgbClr val="000000"/>
                        </a:solidFill>
                        <a:effectLst/>
                        <a:latin typeface="+mn-lt"/>
                        <a:ea typeface="宋体" panose="02010600030101010101" pitchFamily="2" charset="-122"/>
                        <a:cs typeface="+mn-cs"/>
                      </a:endParaRPr>
                    </a:p>
                  </a:txBody>
                  <a:tcPr marL="91434" marR="91434" marT="45707" marB="45707"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0.949679</a:t>
                      </a:r>
                    </a:p>
                  </a:txBody>
                  <a:tcPr marL="4763" marR="4763" marT="4760" marB="0" anchor="b"/>
                </a:tc>
                <a:extLst>
                  <a:ext uri="{0D108BD9-81ED-4DB2-BD59-A6C34878D82A}">
                    <a16:rowId xmlns:a16="http://schemas.microsoft.com/office/drawing/2014/main" val="1492286812"/>
                  </a:ext>
                </a:extLst>
              </a:tr>
              <a:tr h="364642">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mn-lt"/>
                          <a:ea typeface="宋体" panose="02010600030101010101" pitchFamily="2" charset="-122"/>
                        </a:rPr>
                        <a:t>ABS(FSNT-FLNT)</a:t>
                      </a:r>
                      <a:endParaRPr kumimoji="0" lang="zh-CN" altLang="en-US" sz="2000" b="0" i="0" u="none" strike="noStrike" cap="none" normalizeH="0" baseline="0" dirty="0" smtClean="0">
                        <a:ln>
                          <a:noFill/>
                        </a:ln>
                        <a:solidFill>
                          <a:srgbClr val="000000"/>
                        </a:solidFill>
                        <a:effectLst/>
                        <a:latin typeface="+mn-lt"/>
                        <a:ea typeface="宋体" panose="02010600030101010101" pitchFamily="2" charset="-122"/>
                      </a:endParaRPr>
                    </a:p>
                  </a:txBody>
                  <a:tcPr marL="91434" marR="91434" marT="45707" marB="45707" horzOverflow="overflow"/>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0.6006</a:t>
                      </a:r>
                      <a:endParaRPr kumimoji="0" lang="zh-CN" altLang="en-US" sz="2000" b="0" i="0" u="none" strike="noStrike" kern="1200" cap="none" normalizeH="0" baseline="0" dirty="0" smtClean="0">
                        <a:ln>
                          <a:noFill/>
                        </a:ln>
                        <a:solidFill>
                          <a:srgbClr val="000000"/>
                        </a:solidFill>
                        <a:effectLst/>
                        <a:latin typeface="+mn-lt"/>
                        <a:ea typeface="宋体" panose="02010600030101010101" pitchFamily="2" charset="-122"/>
                        <a:cs typeface="+mn-cs"/>
                      </a:endParaRPr>
                    </a:p>
                  </a:txBody>
                  <a:tcPr marL="91434" marR="91434" marT="45707" marB="45707" horzOverflow="overflow"/>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0.4766</a:t>
                      </a:r>
                    </a:p>
                  </a:txBody>
                  <a:tcPr marL="91434" marR="91434" marT="45707" marB="45707" horzOverflow="overflow"/>
                </a:tc>
                <a:extLst>
                  <a:ext uri="{0D108BD9-81ED-4DB2-BD59-A6C34878D82A}">
                    <a16:rowId xmlns:a16="http://schemas.microsoft.com/office/drawing/2014/main" val="2904902585"/>
                  </a:ext>
                </a:extLst>
              </a:tr>
            </a:tbl>
          </a:graphicData>
        </a:graphic>
      </p:graphicFrame>
      <p:pic>
        <p:nvPicPr>
          <p:cNvPr id="25" name="图片 24"/>
          <p:cNvPicPr>
            <a:picLocks noChangeAspect="1"/>
          </p:cNvPicPr>
          <p:nvPr/>
        </p:nvPicPr>
        <p:blipFill>
          <a:blip r:embed="rId4"/>
          <a:stretch>
            <a:fillRect/>
          </a:stretch>
        </p:blipFill>
        <p:spPr>
          <a:xfrm>
            <a:off x="267875" y="2994856"/>
            <a:ext cx="5412841" cy="3787455"/>
          </a:xfrm>
          <a:prstGeom prst="rect">
            <a:avLst/>
          </a:prstGeom>
        </p:spPr>
      </p:pic>
      <p:pic>
        <p:nvPicPr>
          <p:cNvPr id="26" name="图片 25"/>
          <p:cNvPicPr>
            <a:picLocks noChangeAspect="1"/>
          </p:cNvPicPr>
          <p:nvPr/>
        </p:nvPicPr>
        <p:blipFill>
          <a:blip r:embed="rId5"/>
          <a:stretch>
            <a:fillRect/>
          </a:stretch>
        </p:blipFill>
        <p:spPr>
          <a:xfrm>
            <a:off x="460351" y="-186436"/>
            <a:ext cx="5125612" cy="3577251"/>
          </a:xfrm>
          <a:prstGeom prst="rect">
            <a:avLst/>
          </a:prstGeom>
        </p:spPr>
      </p:pic>
      <p:sp>
        <p:nvSpPr>
          <p:cNvPr id="27" name="文本框 26"/>
          <p:cNvSpPr txBox="1"/>
          <p:nvPr/>
        </p:nvSpPr>
        <p:spPr>
          <a:xfrm>
            <a:off x="2771490" y="350669"/>
            <a:ext cx="6852085" cy="584775"/>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有约束优化算法的效率和性能</a:t>
            </a:r>
          </a:p>
        </p:txBody>
      </p:sp>
    </p:spTree>
    <p:extLst>
      <p:ext uri="{BB962C8B-B14F-4D97-AF65-F5344CB8AC3E}">
        <p14:creationId xmlns:p14="http://schemas.microsoft.com/office/powerpoint/2010/main" val="27231078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113" y="1032666"/>
            <a:ext cx="10515600" cy="1325563"/>
          </a:xfrm>
        </p:spPr>
        <p:txBody>
          <a:bodyPr/>
          <a:lstStyle/>
          <a:p>
            <a:r>
              <a:rPr lang="en-US" altLang="zh-CN" dirty="0" smtClean="0"/>
              <a:t/>
            </a:r>
            <a:br>
              <a:rPr lang="en-US" altLang="zh-CN" dirty="0" smtClean="0"/>
            </a:br>
            <a:r>
              <a:rPr lang="zh-CN" altLang="en-US" sz="2000" b="1" dirty="0" smtClean="0">
                <a:latin typeface="Arial" charset="0"/>
                <a:ea typeface="Arial" charset="0"/>
                <a:cs typeface="Arial" charset="0"/>
              </a:rPr>
              <a:t>如何</a:t>
            </a:r>
            <a:r>
              <a:rPr lang="zh-CN" altLang="en-US" sz="2000" b="1" dirty="0">
                <a:latin typeface="Arial" charset="0"/>
                <a:ea typeface="Arial" charset="0"/>
                <a:cs typeface="Arial" charset="0"/>
              </a:rPr>
              <a:t>更合理地进行物理方案参数降维</a:t>
            </a:r>
          </a:p>
        </p:txBody>
      </p:sp>
      <p:sp>
        <p:nvSpPr>
          <p:cNvPr id="3" name="内容占位符 2"/>
          <p:cNvSpPr>
            <a:spLocks noGrp="1"/>
          </p:cNvSpPr>
          <p:nvPr>
            <p:ph idx="1"/>
          </p:nvPr>
        </p:nvSpPr>
        <p:spPr>
          <a:xfrm>
            <a:off x="876807" y="2329462"/>
            <a:ext cx="8435280" cy="4525963"/>
          </a:xfrm>
        </p:spPr>
        <p:txBody>
          <a:bodyPr/>
          <a:lstStyle/>
          <a:p>
            <a:r>
              <a:rPr lang="zh-CN" altLang="en-US" dirty="0" smtClean="0"/>
              <a:t>专家建议：主观方法</a:t>
            </a:r>
            <a:endParaRPr lang="en-US" altLang="zh-CN" dirty="0"/>
          </a:p>
          <a:p>
            <a:r>
              <a:rPr lang="zh-CN" altLang="en-US" dirty="0" smtClean="0"/>
              <a:t>基于参数敏感性排序的参数降维：客观方法</a:t>
            </a:r>
            <a:endParaRPr lang="zh-CN" altLang="en-US" dirty="0"/>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21</a:t>
            </a:fld>
            <a:endParaRPr lang="zh-CN" altLang="en-US"/>
          </a:p>
        </p:txBody>
      </p:sp>
      <p:pic>
        <p:nvPicPr>
          <p:cNvPr id="30" name="图片 29"/>
          <p:cNvPicPr>
            <a:picLocks noChangeAspect="1"/>
          </p:cNvPicPr>
          <p:nvPr/>
        </p:nvPicPr>
        <p:blipFill>
          <a:blip r:embed="rId2"/>
          <a:stretch>
            <a:fillRect/>
          </a:stretch>
        </p:blipFill>
        <p:spPr>
          <a:xfrm>
            <a:off x="2502992" y="3328252"/>
            <a:ext cx="5472608" cy="3439260"/>
          </a:xfrm>
          <a:prstGeom prst="rect">
            <a:avLst/>
          </a:prstGeom>
        </p:spPr>
      </p:pic>
      <p:sp>
        <p:nvSpPr>
          <p:cNvPr id="6" name="文本框 5"/>
          <p:cNvSpPr txBox="1"/>
          <p:nvPr/>
        </p:nvSpPr>
        <p:spPr>
          <a:xfrm>
            <a:off x="1059542" y="261840"/>
            <a:ext cx="10537372" cy="584775"/>
          </a:xfrm>
          <a:prstGeom prst="rect">
            <a:avLst/>
          </a:prstGeom>
          <a:noFill/>
        </p:spPr>
        <p:txBody>
          <a:bodyPr wrap="square" rtlCol="0">
            <a:spAutoFit/>
          </a:bodyPr>
          <a:lstStyle/>
          <a:p>
            <a:r>
              <a:rPr lang="zh-CN" altLang="en-US" sz="3200" b="1" dirty="0">
                <a:latin typeface="Arial" charset="0"/>
                <a:cs typeface="Arial" charset="0"/>
              </a:rPr>
              <a:t>案例三：</a:t>
            </a:r>
            <a:r>
              <a:rPr lang="zh-CN" altLang="en-US" sz="3200" b="1" dirty="0">
                <a:latin typeface="Calibri" panose="020F0502020204030204" pitchFamily="34" charset="0"/>
                <a:cs typeface="Calibri" panose="020F0502020204030204" pitchFamily="34" charset="0"/>
              </a:rPr>
              <a:t>大规模气候系统模式参数敏感性关键技术研究</a:t>
            </a:r>
            <a:endParaRPr lang="en-US" altLang="zh-CN" sz="3200" b="1" dirty="0">
              <a:latin typeface="Calibri" panose="020F0502020204030204" pitchFamily="34" charset="0"/>
              <a:cs typeface="Calibri" panose="020F0502020204030204" pitchFamily="34" charset="0"/>
            </a:endParaRPr>
          </a:p>
        </p:txBody>
      </p:sp>
      <p:sp>
        <p:nvSpPr>
          <p:cNvPr id="9" name="矩形 8"/>
          <p:cNvSpPr/>
          <p:nvPr/>
        </p:nvSpPr>
        <p:spPr>
          <a:xfrm>
            <a:off x="-283447" y="1152785"/>
            <a:ext cx="3615872"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案例描述</a:t>
            </a:r>
            <a:endParaRPr lang="zh-CN" altLang="en-US" sz="2000" b="1" dirty="0"/>
          </a:p>
        </p:txBody>
      </p:sp>
    </p:spTree>
    <p:extLst>
      <p:ext uri="{BB962C8B-B14F-4D97-AF65-F5344CB8AC3E}">
        <p14:creationId xmlns:p14="http://schemas.microsoft.com/office/powerpoint/2010/main" val="2225116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5956"/>
            <a:ext cx="10515600" cy="1325563"/>
          </a:xfrm>
        </p:spPr>
        <p:txBody>
          <a:bodyPr>
            <a:normAutofit/>
          </a:bodyPr>
          <a:lstStyle/>
          <a:p>
            <a:pPr algn="ctr"/>
            <a:r>
              <a:rPr lang="zh-CN" altLang="en-US" sz="3200" b="1" dirty="0">
                <a:latin typeface="Calibri" panose="020F0502020204030204" pitchFamily="34" charset="0"/>
                <a:ea typeface="+mn-ea"/>
                <a:cs typeface="Calibri" panose="020F0502020204030204" pitchFamily="34" charset="0"/>
              </a:rPr>
              <a:t>参数敏感性图</a:t>
            </a:r>
          </a:p>
        </p:txBody>
      </p:sp>
      <p:grpSp>
        <p:nvGrpSpPr>
          <p:cNvPr id="4" name="组合 3"/>
          <p:cNvGrpSpPr/>
          <p:nvPr/>
        </p:nvGrpSpPr>
        <p:grpSpPr>
          <a:xfrm>
            <a:off x="4208678" y="2276872"/>
            <a:ext cx="4538086" cy="4392238"/>
            <a:chOff x="1115616" y="1656821"/>
            <a:chExt cx="4621725" cy="462172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616" y="1656821"/>
              <a:ext cx="4621725" cy="4621725"/>
            </a:xfrm>
            <a:prstGeom prst="rect">
              <a:avLst/>
            </a:prstGeom>
          </p:spPr>
        </p:pic>
        <p:grpSp>
          <p:nvGrpSpPr>
            <p:cNvPr id="6" name="组合 5"/>
            <p:cNvGrpSpPr/>
            <p:nvPr/>
          </p:nvGrpSpPr>
          <p:grpSpPr>
            <a:xfrm>
              <a:off x="1429220" y="2008605"/>
              <a:ext cx="4039370" cy="3865443"/>
              <a:chOff x="1429220" y="2008605"/>
              <a:chExt cx="4039370" cy="3865443"/>
            </a:xfrm>
          </p:grpSpPr>
          <p:sp>
            <p:nvSpPr>
              <p:cNvPr id="7" name="椭圆 6"/>
              <p:cNvSpPr/>
              <p:nvPr/>
            </p:nvSpPr>
            <p:spPr>
              <a:xfrm>
                <a:off x="1475656" y="3212976"/>
                <a:ext cx="504056" cy="504056"/>
              </a:xfrm>
              <a:prstGeom prst="ellipse">
                <a:avLst/>
              </a:prstGeom>
              <a:solidFill>
                <a:srgbClr val="D2965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429220" y="4129830"/>
                <a:ext cx="622500" cy="595314"/>
              </a:xfrm>
              <a:prstGeom prst="ellipse">
                <a:avLst/>
              </a:prstGeom>
              <a:solidFill>
                <a:srgbClr val="A772A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051720" y="5067276"/>
                <a:ext cx="395808" cy="385016"/>
              </a:xfrm>
              <a:prstGeom prst="ellipse">
                <a:avLst/>
              </a:prstGeom>
              <a:solidFill>
                <a:srgbClr val="B45B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959089" y="5452292"/>
                <a:ext cx="403609" cy="421756"/>
              </a:xfrm>
              <a:prstGeom prst="ellipse">
                <a:avLst/>
              </a:prstGeom>
              <a:solidFill>
                <a:srgbClr val="77B1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644008" y="4653136"/>
                <a:ext cx="504056" cy="476832"/>
              </a:xfrm>
              <a:prstGeom prst="ellipse">
                <a:avLst/>
              </a:prstGeom>
              <a:solidFill>
                <a:srgbClr val="749FB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956648" y="3732679"/>
                <a:ext cx="424977" cy="421157"/>
              </a:xfrm>
              <a:prstGeom prst="ellipse">
                <a:avLst/>
              </a:prstGeom>
              <a:solidFill>
                <a:srgbClr val="9A97B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746527" y="2853374"/>
                <a:ext cx="273148" cy="289876"/>
              </a:xfrm>
              <a:prstGeom prst="ellipse">
                <a:avLst/>
              </a:prstGeom>
              <a:solidFill>
                <a:srgbClr val="8397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959089" y="2008605"/>
                <a:ext cx="426454" cy="431340"/>
              </a:xfrm>
              <a:prstGeom prst="ellipse">
                <a:avLst/>
              </a:prstGeom>
              <a:solidFill>
                <a:srgbClr val="B996A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椭圆 14"/>
              <p:cNvSpPr/>
              <p:nvPr/>
            </p:nvSpPr>
            <p:spPr>
              <a:xfrm>
                <a:off x="4002332" y="2276872"/>
                <a:ext cx="259297" cy="216024"/>
              </a:xfrm>
              <a:prstGeom prst="ellipse">
                <a:avLst/>
              </a:prstGeom>
              <a:solidFill>
                <a:srgbClr val="B8B8B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123728" y="2492896"/>
                <a:ext cx="294427" cy="287678"/>
              </a:xfrm>
              <a:prstGeom prst="ellipse">
                <a:avLst/>
              </a:prstGeom>
              <a:solidFill>
                <a:srgbClr val="97BC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067944" y="5452292"/>
                <a:ext cx="144016" cy="136948"/>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979387" y="2035422"/>
                <a:ext cx="432048" cy="323858"/>
              </a:xfrm>
              <a:prstGeom prst="rect">
                <a:avLst/>
              </a:prstGeom>
              <a:noFill/>
            </p:spPr>
            <p:txBody>
              <a:bodyPr wrap="square" rtlCol="0">
                <a:spAutoFit/>
              </a:bodyPr>
              <a:lstStyle/>
              <a:p>
                <a:r>
                  <a:rPr lang="en-US" altLang="zh-CN" sz="1400" dirty="0"/>
                  <a:t>X1</a:t>
                </a:r>
                <a:endParaRPr lang="zh-CN" altLang="en-US" sz="1400" dirty="0"/>
              </a:p>
            </p:txBody>
          </p:sp>
          <p:sp>
            <p:nvSpPr>
              <p:cNvPr id="19" name="文本框 18"/>
              <p:cNvSpPr txBox="1"/>
              <p:nvPr/>
            </p:nvSpPr>
            <p:spPr>
              <a:xfrm>
                <a:off x="2099282" y="2482846"/>
                <a:ext cx="432048" cy="323858"/>
              </a:xfrm>
              <a:prstGeom prst="rect">
                <a:avLst/>
              </a:prstGeom>
              <a:noFill/>
            </p:spPr>
            <p:txBody>
              <a:bodyPr wrap="square" rtlCol="0">
                <a:spAutoFit/>
              </a:bodyPr>
              <a:lstStyle/>
              <a:p>
                <a:r>
                  <a:rPr lang="en-US" altLang="zh-CN" sz="1400" dirty="0"/>
                  <a:t>X2</a:t>
                </a:r>
                <a:endParaRPr lang="zh-CN" altLang="en-US" sz="1400" dirty="0"/>
              </a:p>
            </p:txBody>
          </p:sp>
          <p:sp>
            <p:nvSpPr>
              <p:cNvPr id="20" name="文本框 19"/>
              <p:cNvSpPr txBox="1"/>
              <p:nvPr/>
            </p:nvSpPr>
            <p:spPr>
              <a:xfrm>
                <a:off x="1572178" y="3311115"/>
                <a:ext cx="432048" cy="323858"/>
              </a:xfrm>
              <a:prstGeom prst="rect">
                <a:avLst/>
              </a:prstGeom>
              <a:noFill/>
            </p:spPr>
            <p:txBody>
              <a:bodyPr wrap="square" rtlCol="0">
                <a:spAutoFit/>
              </a:bodyPr>
              <a:lstStyle/>
              <a:p>
                <a:r>
                  <a:rPr lang="en-US" altLang="zh-CN" sz="1400" dirty="0"/>
                  <a:t>X3</a:t>
                </a:r>
                <a:endParaRPr lang="zh-CN" altLang="en-US" sz="1400" dirty="0"/>
              </a:p>
            </p:txBody>
          </p:sp>
          <p:sp>
            <p:nvSpPr>
              <p:cNvPr id="21" name="文本框 20"/>
              <p:cNvSpPr txBox="1"/>
              <p:nvPr/>
            </p:nvSpPr>
            <p:spPr>
              <a:xfrm>
                <a:off x="1547664" y="4308999"/>
                <a:ext cx="432048" cy="323858"/>
              </a:xfrm>
              <a:prstGeom prst="rect">
                <a:avLst/>
              </a:prstGeom>
              <a:noFill/>
            </p:spPr>
            <p:txBody>
              <a:bodyPr wrap="square" rtlCol="0">
                <a:spAutoFit/>
              </a:bodyPr>
              <a:lstStyle/>
              <a:p>
                <a:r>
                  <a:rPr lang="en-US" altLang="zh-CN" sz="1400" dirty="0"/>
                  <a:t>X4</a:t>
                </a:r>
                <a:endParaRPr lang="zh-CN" altLang="en-US" sz="1400" dirty="0"/>
              </a:p>
            </p:txBody>
          </p:sp>
          <p:sp>
            <p:nvSpPr>
              <p:cNvPr id="22" name="文本框 21"/>
              <p:cNvSpPr txBox="1"/>
              <p:nvPr/>
            </p:nvSpPr>
            <p:spPr>
              <a:xfrm>
                <a:off x="2065089" y="5105895"/>
                <a:ext cx="432048" cy="323858"/>
              </a:xfrm>
              <a:prstGeom prst="rect">
                <a:avLst/>
              </a:prstGeom>
              <a:noFill/>
            </p:spPr>
            <p:txBody>
              <a:bodyPr wrap="square" rtlCol="0">
                <a:spAutoFit/>
              </a:bodyPr>
              <a:lstStyle/>
              <a:p>
                <a:r>
                  <a:rPr lang="en-US" altLang="zh-CN" sz="1400" dirty="0"/>
                  <a:t>X5</a:t>
                </a:r>
                <a:endParaRPr lang="zh-CN" altLang="en-US" sz="1400" dirty="0"/>
              </a:p>
            </p:txBody>
          </p:sp>
          <p:sp>
            <p:nvSpPr>
              <p:cNvPr id="23" name="文本框 22"/>
              <p:cNvSpPr txBox="1"/>
              <p:nvPr/>
            </p:nvSpPr>
            <p:spPr>
              <a:xfrm>
                <a:off x="2977067" y="5522749"/>
                <a:ext cx="432048" cy="323858"/>
              </a:xfrm>
              <a:prstGeom prst="rect">
                <a:avLst/>
              </a:prstGeom>
              <a:noFill/>
            </p:spPr>
            <p:txBody>
              <a:bodyPr wrap="square" rtlCol="0">
                <a:spAutoFit/>
              </a:bodyPr>
              <a:lstStyle/>
              <a:p>
                <a:r>
                  <a:rPr lang="en-US" altLang="zh-CN" sz="1400" dirty="0"/>
                  <a:t>X6</a:t>
                </a:r>
                <a:endParaRPr lang="zh-CN" altLang="en-US" sz="1400" dirty="0"/>
              </a:p>
            </p:txBody>
          </p:sp>
          <p:sp>
            <p:nvSpPr>
              <p:cNvPr id="24" name="文本框 23"/>
              <p:cNvSpPr txBox="1"/>
              <p:nvPr/>
            </p:nvSpPr>
            <p:spPr>
              <a:xfrm>
                <a:off x="4020381" y="5415056"/>
                <a:ext cx="506429" cy="323858"/>
              </a:xfrm>
              <a:prstGeom prst="rect">
                <a:avLst/>
              </a:prstGeom>
              <a:noFill/>
            </p:spPr>
            <p:txBody>
              <a:bodyPr wrap="square" rtlCol="0">
                <a:spAutoFit/>
              </a:bodyPr>
              <a:lstStyle/>
              <a:p>
                <a:r>
                  <a:rPr lang="en-US" altLang="zh-CN" sz="1400" dirty="0"/>
                  <a:t>X7</a:t>
                </a:r>
                <a:endParaRPr lang="zh-CN" altLang="en-US" sz="1400" dirty="0"/>
              </a:p>
            </p:txBody>
          </p:sp>
          <p:sp>
            <p:nvSpPr>
              <p:cNvPr id="25" name="文本框 24"/>
              <p:cNvSpPr txBox="1"/>
              <p:nvPr/>
            </p:nvSpPr>
            <p:spPr>
              <a:xfrm>
                <a:off x="4683058" y="4758841"/>
                <a:ext cx="506429" cy="323858"/>
              </a:xfrm>
              <a:prstGeom prst="rect">
                <a:avLst/>
              </a:prstGeom>
              <a:noFill/>
            </p:spPr>
            <p:txBody>
              <a:bodyPr wrap="square" rtlCol="0">
                <a:spAutoFit/>
              </a:bodyPr>
              <a:lstStyle/>
              <a:p>
                <a:r>
                  <a:rPr lang="en-US" altLang="zh-CN" sz="1400" dirty="0"/>
                  <a:t>X8</a:t>
                </a:r>
                <a:endParaRPr lang="zh-CN" altLang="en-US" sz="1400" dirty="0"/>
              </a:p>
            </p:txBody>
          </p:sp>
          <p:sp>
            <p:nvSpPr>
              <p:cNvPr id="26" name="文本框 25"/>
              <p:cNvSpPr txBox="1"/>
              <p:nvPr/>
            </p:nvSpPr>
            <p:spPr>
              <a:xfrm>
                <a:off x="4962161" y="3813795"/>
                <a:ext cx="506429" cy="323858"/>
              </a:xfrm>
              <a:prstGeom prst="rect">
                <a:avLst/>
              </a:prstGeom>
              <a:noFill/>
            </p:spPr>
            <p:txBody>
              <a:bodyPr wrap="square" rtlCol="0">
                <a:spAutoFit/>
              </a:bodyPr>
              <a:lstStyle/>
              <a:p>
                <a:r>
                  <a:rPr lang="en-US" altLang="zh-CN" sz="1400" dirty="0"/>
                  <a:t>X9</a:t>
                </a:r>
                <a:endParaRPr lang="zh-CN" altLang="en-US" sz="1400" dirty="0"/>
              </a:p>
            </p:txBody>
          </p:sp>
          <p:sp>
            <p:nvSpPr>
              <p:cNvPr id="27" name="文本框 26"/>
              <p:cNvSpPr txBox="1"/>
              <p:nvPr/>
            </p:nvSpPr>
            <p:spPr>
              <a:xfrm>
                <a:off x="4708946" y="2867148"/>
                <a:ext cx="506429" cy="323858"/>
              </a:xfrm>
              <a:prstGeom prst="rect">
                <a:avLst/>
              </a:prstGeom>
              <a:noFill/>
            </p:spPr>
            <p:txBody>
              <a:bodyPr wrap="square" rtlCol="0">
                <a:spAutoFit/>
              </a:bodyPr>
              <a:lstStyle/>
              <a:p>
                <a:r>
                  <a:rPr lang="en-US" altLang="zh-CN" sz="1400" dirty="0"/>
                  <a:t>X10</a:t>
                </a:r>
                <a:endParaRPr lang="zh-CN" altLang="en-US" sz="1400" dirty="0"/>
              </a:p>
            </p:txBody>
          </p:sp>
          <p:sp>
            <p:nvSpPr>
              <p:cNvPr id="28" name="文本框 27"/>
              <p:cNvSpPr txBox="1"/>
              <p:nvPr/>
            </p:nvSpPr>
            <p:spPr>
              <a:xfrm>
                <a:off x="3958745" y="2230995"/>
                <a:ext cx="506429" cy="323858"/>
              </a:xfrm>
              <a:prstGeom prst="rect">
                <a:avLst/>
              </a:prstGeom>
              <a:noFill/>
            </p:spPr>
            <p:txBody>
              <a:bodyPr wrap="square" rtlCol="0">
                <a:spAutoFit/>
              </a:bodyPr>
              <a:lstStyle/>
              <a:p>
                <a:r>
                  <a:rPr lang="en-US" altLang="zh-CN" sz="1400" dirty="0"/>
                  <a:t>X11</a:t>
                </a:r>
                <a:endParaRPr lang="zh-CN" altLang="en-US" sz="1400" dirty="0"/>
              </a:p>
            </p:txBody>
          </p:sp>
        </p:grpSp>
      </p:grpSp>
      <p:sp>
        <p:nvSpPr>
          <p:cNvPr id="33" name="椭圆 32"/>
          <p:cNvSpPr/>
          <p:nvPr/>
        </p:nvSpPr>
        <p:spPr>
          <a:xfrm rot="20220750">
            <a:off x="7087112" y="2585013"/>
            <a:ext cx="1233211" cy="2615726"/>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4" name="矩形 33"/>
              <p:cNvSpPr/>
              <p:nvPr/>
            </p:nvSpPr>
            <p:spPr>
              <a:xfrm>
                <a:off x="1779668" y="4096831"/>
                <a:ext cx="2300108" cy="9052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点权</a:t>
                </a:r>
                <a:r>
                  <a:rPr lang="zh-CN" altLang="en-US" sz="2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代表</a:t>
                </a:r>
                <a14:m>
                  <m:oMath xmlns:m="http://schemas.openxmlformats.org/officeDocument/2006/math">
                    <m:r>
                      <m:rPr>
                        <m:sty m:val="p"/>
                      </m:rPr>
                      <a:rPr lang="en-US" altLang="zh-CN" sz="2200" i="1">
                        <a:solidFill>
                          <a:schemeClr val="tx1"/>
                        </a:solidFill>
                        <a:latin typeface="Cambria Math" panose="02040503050406030204" pitchFamily="18" charset="0"/>
                      </a:rPr>
                      <m:t>Y</m:t>
                    </m:r>
                  </m:oMath>
                </a14:m>
                <a:r>
                  <a:rPr lang="zh-CN" altLang="en-US" sz="2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对</a:t>
                </a:r>
                <a14:m>
                  <m:oMath xmlns:m="http://schemas.openxmlformats.org/officeDocument/2006/math">
                    <m:r>
                      <a:rPr lang="zh-CN" altLang="en-US" sz="2200" i="1" dirty="0">
                        <a:solidFill>
                          <a:schemeClr val="tx1"/>
                        </a:solidFill>
                        <a:latin typeface="Cambria Math" panose="02040503050406030204" pitchFamily="18" charset="0"/>
                      </a:rPr>
                      <m:t>单个</m:t>
                    </m:r>
                    <m:sSub>
                      <m:sSubPr>
                        <m:ctrlPr>
                          <a:rPr lang="en-US" altLang="zh-CN" sz="2200" i="1" dirty="0">
                            <a:solidFill>
                              <a:schemeClr val="tx1"/>
                            </a:solidFill>
                            <a:latin typeface="Cambria Math" panose="02040503050406030204" pitchFamily="18" charset="0"/>
                          </a:rPr>
                        </m:ctrlPr>
                      </m:sSubPr>
                      <m:e>
                        <m:r>
                          <a:rPr lang="en-US" altLang="zh-CN" sz="2200" i="1" dirty="0">
                            <a:solidFill>
                              <a:schemeClr val="tx1"/>
                            </a:solidFill>
                            <a:latin typeface="Cambria Math" panose="02040503050406030204" pitchFamily="18" charset="0"/>
                          </a:rPr>
                          <m:t>𝑋</m:t>
                        </m:r>
                      </m:e>
                      <m:sub>
                        <m:r>
                          <a:rPr lang="en-US" altLang="zh-CN" sz="2200" i="1" dirty="0">
                            <a:solidFill>
                              <a:schemeClr val="tx1"/>
                            </a:solidFill>
                            <a:latin typeface="Cambria Math" panose="02040503050406030204" pitchFamily="18" charset="0"/>
                          </a:rPr>
                          <m:t>𝑖</m:t>
                        </m:r>
                      </m:sub>
                    </m:sSub>
                  </m:oMath>
                </a14:m>
                <a:r>
                  <a:rPr lang="zh-CN" altLang="en-US" sz="2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的敏感性</a:t>
                </a:r>
              </a:p>
            </p:txBody>
          </p:sp>
        </mc:Choice>
        <mc:Fallback xmlns="">
          <p:sp>
            <p:nvSpPr>
              <p:cNvPr id="34" name="矩形 33"/>
              <p:cNvSpPr>
                <a:spLocks noRot="1" noChangeAspect="1" noMove="1" noResize="1" noEditPoints="1" noAdjustHandles="1" noChangeArrowheads="1" noChangeShapeType="1" noTextEdit="1"/>
              </p:cNvSpPr>
              <p:nvPr/>
            </p:nvSpPr>
            <p:spPr>
              <a:xfrm>
                <a:off x="1779668" y="4096831"/>
                <a:ext cx="2300108" cy="905205"/>
              </a:xfrm>
              <a:prstGeom prst="rect">
                <a:avLst/>
              </a:prstGeom>
              <a:blipFill>
                <a:blip r:embed="rId4"/>
                <a:stretch>
                  <a:fillRect l="-3166" r="-1847" b="-2649"/>
                </a:stretch>
              </a:blipFill>
            </p:spPr>
            <p:txBody>
              <a:bodyPr/>
              <a:lstStyle/>
              <a:p>
                <a:r>
                  <a:rPr lang="zh-CN" altLang="en-US">
                    <a:noFill/>
                  </a:rPr>
                  <a:t> </a:t>
                </a:r>
              </a:p>
            </p:txBody>
          </p:sp>
        </mc:Fallback>
      </mc:AlternateContent>
      <p:cxnSp>
        <p:nvCxnSpPr>
          <p:cNvPr id="35" name="直接箭头连接符 34"/>
          <p:cNvCxnSpPr>
            <a:stCxn id="34" idx="3"/>
          </p:cNvCxnSpPr>
          <p:nvPr/>
        </p:nvCxnSpPr>
        <p:spPr>
          <a:xfrm flipV="1">
            <a:off x="4079777" y="4122361"/>
            <a:ext cx="572137" cy="4270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6" name="矩形 35"/>
              <p:cNvSpPr/>
              <p:nvPr/>
            </p:nvSpPr>
            <p:spPr>
              <a:xfrm>
                <a:off x="1683026" y="5337685"/>
                <a:ext cx="2638501" cy="6450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C00000"/>
                    </a:solidFill>
                    <a:latin typeface="黑体" panose="02010609060101010101" pitchFamily="49" charset="-122"/>
                    <a:ea typeface="黑体" panose="02010609060101010101" pitchFamily="49" charset="-122"/>
                  </a:rPr>
                  <a:t>两点间的边权</a:t>
                </a:r>
                <a:r>
                  <a:rPr lang="zh-CN" altLang="en-US" sz="2200" dirty="0">
                    <a:solidFill>
                      <a:schemeClr val="tx1"/>
                    </a:solidFill>
                    <a:latin typeface="黑体" panose="02010609060101010101" pitchFamily="49" charset="-122"/>
                    <a:ea typeface="黑体" panose="02010609060101010101" pitchFamily="49" charset="-122"/>
                  </a:rPr>
                  <a:t>代表</a:t>
                </a:r>
                <a14:m>
                  <m:oMath xmlns:m="http://schemas.openxmlformats.org/officeDocument/2006/math">
                    <m:r>
                      <m:rPr>
                        <m:sty m:val="p"/>
                      </m:rPr>
                      <a:rPr lang="en-US" altLang="zh-CN" sz="2200" i="1">
                        <a:solidFill>
                          <a:schemeClr val="tx1"/>
                        </a:solidFill>
                        <a:latin typeface="Cambria Math" panose="02040503050406030204" pitchFamily="18" charset="0"/>
                      </a:rPr>
                      <m:t>Y</m:t>
                    </m:r>
                  </m:oMath>
                </a14:m>
                <a:r>
                  <a:rPr lang="zh-CN" altLang="en-US" sz="2200" dirty="0">
                    <a:solidFill>
                      <a:schemeClr val="tx1"/>
                    </a:solidFill>
                    <a:latin typeface="黑体" panose="02010609060101010101" pitchFamily="49" charset="-122"/>
                    <a:ea typeface="黑体" panose="02010609060101010101" pitchFamily="49" charset="-122"/>
                  </a:rPr>
                  <a:t>对</a:t>
                </a:r>
                <a14:m>
                  <m:oMath xmlns:m="http://schemas.openxmlformats.org/officeDocument/2006/math">
                    <m:sSub>
                      <m:sSubPr>
                        <m:ctrlPr>
                          <a:rPr lang="en-US" altLang="zh-CN" sz="2200" i="1" dirty="0">
                            <a:solidFill>
                              <a:schemeClr val="tx1"/>
                            </a:solidFill>
                            <a:latin typeface="Cambria Math" panose="02040503050406030204" pitchFamily="18" charset="0"/>
                          </a:rPr>
                        </m:ctrlPr>
                      </m:sSubPr>
                      <m:e>
                        <m:r>
                          <a:rPr lang="en-US" altLang="zh-CN" sz="2200" i="1" dirty="0">
                            <a:solidFill>
                              <a:schemeClr val="tx1"/>
                            </a:solidFill>
                            <a:latin typeface="Cambria Math" panose="02040503050406030204" pitchFamily="18" charset="0"/>
                          </a:rPr>
                          <m:t>(</m:t>
                        </m:r>
                        <m:r>
                          <a:rPr lang="en-US" altLang="zh-CN" sz="2200" i="1" dirty="0">
                            <a:solidFill>
                              <a:schemeClr val="tx1"/>
                            </a:solidFill>
                            <a:latin typeface="Cambria Math" panose="02040503050406030204" pitchFamily="18" charset="0"/>
                          </a:rPr>
                          <m:t>𝑋</m:t>
                        </m:r>
                      </m:e>
                      <m:sub>
                        <m:r>
                          <a:rPr lang="en-US" altLang="zh-CN" sz="2200" i="1" dirty="0">
                            <a:solidFill>
                              <a:schemeClr val="tx1"/>
                            </a:solidFill>
                            <a:latin typeface="Cambria Math" panose="02040503050406030204" pitchFamily="18" charset="0"/>
                          </a:rPr>
                          <m:t>𝑖</m:t>
                        </m:r>
                      </m:sub>
                    </m:sSub>
                    <m:r>
                      <a:rPr lang="en-US" altLang="zh-CN" sz="2200" i="1" dirty="0">
                        <a:solidFill>
                          <a:schemeClr val="tx1"/>
                        </a:solidFill>
                        <a:latin typeface="Cambria Math" panose="02040503050406030204" pitchFamily="18" charset="0"/>
                      </a:rPr>
                      <m:t>,</m:t>
                    </m:r>
                    <m:sSub>
                      <m:sSubPr>
                        <m:ctrlPr>
                          <a:rPr lang="en-US" altLang="zh-CN" sz="2200" i="1" dirty="0">
                            <a:solidFill>
                              <a:schemeClr val="tx1"/>
                            </a:solidFill>
                            <a:latin typeface="Cambria Math" panose="02040503050406030204" pitchFamily="18" charset="0"/>
                          </a:rPr>
                        </m:ctrlPr>
                      </m:sSubPr>
                      <m:e>
                        <m:r>
                          <a:rPr lang="en-US" altLang="zh-CN" sz="2200" i="1" dirty="0">
                            <a:solidFill>
                              <a:schemeClr val="tx1"/>
                            </a:solidFill>
                            <a:latin typeface="Cambria Math" panose="02040503050406030204" pitchFamily="18" charset="0"/>
                          </a:rPr>
                          <m:t>𝑋</m:t>
                        </m:r>
                      </m:e>
                      <m:sub>
                        <m:r>
                          <a:rPr lang="en-US" altLang="zh-CN" sz="2200" i="1" dirty="0">
                            <a:solidFill>
                              <a:schemeClr val="tx1"/>
                            </a:solidFill>
                            <a:latin typeface="Cambria Math" panose="02040503050406030204" pitchFamily="18" charset="0"/>
                          </a:rPr>
                          <m:t>𝑗</m:t>
                        </m:r>
                      </m:sub>
                    </m:sSub>
                  </m:oMath>
                </a14:m>
                <a:r>
                  <a:rPr lang="en-US" altLang="zh-CN" sz="2200" dirty="0">
                    <a:solidFill>
                      <a:schemeClr val="tx1"/>
                    </a:solidFill>
                    <a:latin typeface="黑体" panose="02010609060101010101" pitchFamily="49" charset="-122"/>
                    <a:ea typeface="黑体" panose="02010609060101010101" pitchFamily="49" charset="-122"/>
                  </a:rPr>
                  <a:t>)</a:t>
                </a:r>
                <a:r>
                  <a:rPr lang="zh-CN" altLang="en-US" sz="2200" dirty="0">
                    <a:solidFill>
                      <a:schemeClr val="tx1"/>
                    </a:solidFill>
                    <a:latin typeface="黑体" panose="02010609060101010101" pitchFamily="49" charset="-122"/>
                    <a:ea typeface="黑体" panose="02010609060101010101" pitchFamily="49" charset="-122"/>
                  </a:rPr>
                  <a:t> 的敏感性</a:t>
                </a:r>
              </a:p>
            </p:txBody>
          </p:sp>
        </mc:Choice>
        <mc:Fallback xmlns="">
          <p:sp>
            <p:nvSpPr>
              <p:cNvPr id="36" name="矩形 35"/>
              <p:cNvSpPr>
                <a:spLocks noRot="1" noChangeAspect="1" noMove="1" noResize="1" noEditPoints="1" noAdjustHandles="1" noChangeArrowheads="1" noChangeShapeType="1" noTextEdit="1"/>
              </p:cNvSpPr>
              <p:nvPr/>
            </p:nvSpPr>
            <p:spPr>
              <a:xfrm>
                <a:off x="1683026" y="5337685"/>
                <a:ext cx="2638501" cy="645014"/>
              </a:xfrm>
              <a:prstGeom prst="rect">
                <a:avLst/>
              </a:prstGeom>
              <a:blipFill>
                <a:blip r:embed="rId5"/>
                <a:stretch>
                  <a:fillRect l="-2759" t="-19626" r="-1149" b="-21495"/>
                </a:stretch>
              </a:blipFill>
            </p:spPr>
            <p:txBody>
              <a:bodyPr/>
              <a:lstStyle/>
              <a:p>
                <a:r>
                  <a:rPr lang="zh-CN" altLang="en-US">
                    <a:noFill/>
                  </a:rPr>
                  <a:t> </a:t>
                </a:r>
              </a:p>
            </p:txBody>
          </p:sp>
        </mc:Fallback>
      </mc:AlternateContent>
      <p:cxnSp>
        <p:nvCxnSpPr>
          <p:cNvPr id="37" name="直接箭头连接符 36"/>
          <p:cNvCxnSpPr/>
          <p:nvPr/>
        </p:nvCxnSpPr>
        <p:spPr>
          <a:xfrm flipV="1">
            <a:off x="4334151" y="5115278"/>
            <a:ext cx="864397" cy="4829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 name="矩形 37"/>
              <p:cNvSpPr/>
              <p:nvPr/>
            </p:nvSpPr>
            <p:spPr>
              <a:xfrm>
                <a:off x="8518753" y="2636675"/>
                <a:ext cx="2038124" cy="15048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rgbClr val="C00000"/>
                    </a:solidFill>
                    <a:latin typeface="黑体" panose="02010609060101010101" pitchFamily="49" charset="-122"/>
                    <a:ea typeface="黑体" panose="02010609060101010101" pitchFamily="49" charset="-122"/>
                  </a:rPr>
                  <a:t>含有多点的超边</a:t>
                </a:r>
                <a:r>
                  <a:rPr lang="zh-CN" altLang="en-US" sz="2200" dirty="0">
                    <a:solidFill>
                      <a:schemeClr val="tx1"/>
                    </a:solidFill>
                    <a:latin typeface="黑体" panose="02010609060101010101" pitchFamily="49" charset="-122"/>
                    <a:ea typeface="黑体" panose="02010609060101010101" pitchFamily="49" charset="-122"/>
                  </a:rPr>
                  <a:t>的权重代表</a:t>
                </a:r>
                <a14:m>
                  <m:oMath xmlns:m="http://schemas.openxmlformats.org/officeDocument/2006/math">
                    <m:r>
                      <m:rPr>
                        <m:sty m:val="p"/>
                      </m:rPr>
                      <a:rPr lang="en-US" altLang="zh-CN" sz="2200" i="1">
                        <a:solidFill>
                          <a:schemeClr val="tx1"/>
                        </a:solidFill>
                        <a:latin typeface="Cambria Math" panose="02040503050406030204" pitchFamily="18" charset="0"/>
                      </a:rPr>
                      <m:t>Y</m:t>
                    </m:r>
                  </m:oMath>
                </a14:m>
                <a:r>
                  <a:rPr lang="zh-CN" altLang="en-US" sz="2200" dirty="0">
                    <a:solidFill>
                      <a:schemeClr val="tx1"/>
                    </a:solidFill>
                    <a:latin typeface="黑体" panose="02010609060101010101" pitchFamily="49" charset="-122"/>
                    <a:ea typeface="黑体" panose="02010609060101010101" pitchFamily="49" charset="-122"/>
                  </a:rPr>
                  <a:t>对</a:t>
                </a:r>
                <a14:m>
                  <m:oMath xmlns:m="http://schemas.openxmlformats.org/officeDocument/2006/math">
                    <m:sSub>
                      <m:sSubPr>
                        <m:ctrlPr>
                          <a:rPr lang="en-US" altLang="zh-CN" sz="2200" i="1" dirty="0">
                            <a:solidFill>
                              <a:schemeClr val="tx1"/>
                            </a:solidFill>
                            <a:latin typeface="Cambria Math" panose="02040503050406030204" pitchFamily="18" charset="0"/>
                          </a:rPr>
                        </m:ctrlPr>
                      </m:sSubPr>
                      <m:e>
                        <m:r>
                          <a:rPr lang="en-US" altLang="zh-CN" sz="2200" i="1" dirty="0">
                            <a:solidFill>
                              <a:schemeClr val="tx1"/>
                            </a:solidFill>
                            <a:latin typeface="Cambria Math" panose="02040503050406030204" pitchFamily="18" charset="0"/>
                          </a:rPr>
                          <m:t>(</m:t>
                        </m:r>
                        <m:r>
                          <a:rPr lang="en-US" altLang="zh-CN" sz="2200" i="1" dirty="0">
                            <a:solidFill>
                              <a:schemeClr val="tx1"/>
                            </a:solidFill>
                            <a:latin typeface="Cambria Math" panose="02040503050406030204" pitchFamily="18" charset="0"/>
                          </a:rPr>
                          <m:t>𝑋</m:t>
                        </m:r>
                      </m:e>
                      <m:sub>
                        <m:r>
                          <a:rPr lang="en-US" altLang="zh-CN" sz="2200" i="1" dirty="0">
                            <a:solidFill>
                              <a:schemeClr val="tx1"/>
                            </a:solidFill>
                            <a:latin typeface="Cambria Math" panose="02040503050406030204" pitchFamily="18" charset="0"/>
                          </a:rPr>
                          <m:t>𝑖</m:t>
                        </m:r>
                      </m:sub>
                    </m:sSub>
                    <m:r>
                      <a:rPr lang="en-US" altLang="zh-CN" sz="2200" i="1" dirty="0">
                        <a:solidFill>
                          <a:schemeClr val="tx1"/>
                        </a:solidFill>
                        <a:latin typeface="Cambria Math" panose="02040503050406030204" pitchFamily="18" charset="0"/>
                      </a:rPr>
                      <m:t>,…,</m:t>
                    </m:r>
                    <m:sSub>
                      <m:sSubPr>
                        <m:ctrlPr>
                          <a:rPr lang="en-US" altLang="zh-CN" sz="2200" i="1" dirty="0">
                            <a:solidFill>
                              <a:schemeClr val="tx1"/>
                            </a:solidFill>
                            <a:latin typeface="Cambria Math" panose="02040503050406030204" pitchFamily="18" charset="0"/>
                          </a:rPr>
                        </m:ctrlPr>
                      </m:sSubPr>
                      <m:e>
                        <m:r>
                          <a:rPr lang="en-US" altLang="zh-CN" sz="2200" i="1" dirty="0">
                            <a:solidFill>
                              <a:schemeClr val="tx1"/>
                            </a:solidFill>
                            <a:latin typeface="Cambria Math" panose="02040503050406030204" pitchFamily="18" charset="0"/>
                          </a:rPr>
                          <m:t>𝑋</m:t>
                        </m:r>
                      </m:e>
                      <m:sub>
                        <m:r>
                          <a:rPr lang="en-US" altLang="zh-CN" sz="2200" i="1" dirty="0">
                            <a:solidFill>
                              <a:schemeClr val="tx1"/>
                            </a:solidFill>
                            <a:latin typeface="Cambria Math" panose="02040503050406030204" pitchFamily="18" charset="0"/>
                          </a:rPr>
                          <m:t>𝑗</m:t>
                        </m:r>
                      </m:sub>
                    </m:sSub>
                    <m:r>
                      <a:rPr lang="en-US" altLang="zh-CN" sz="2200" i="1" dirty="0">
                        <a:solidFill>
                          <a:schemeClr val="tx1"/>
                        </a:solidFill>
                        <a:latin typeface="Cambria Math" panose="02040503050406030204" pitchFamily="18" charset="0"/>
                      </a:rPr>
                      <m:t>)</m:t>
                    </m:r>
                  </m:oMath>
                </a14:m>
                <a:r>
                  <a:rPr lang="zh-CN" altLang="en-US" sz="2200" dirty="0">
                    <a:solidFill>
                      <a:schemeClr val="tx1"/>
                    </a:solidFill>
                    <a:latin typeface="黑体" panose="02010609060101010101" pitchFamily="49" charset="-122"/>
                    <a:ea typeface="黑体" panose="02010609060101010101" pitchFamily="49" charset="-122"/>
                  </a:rPr>
                  <a:t>的敏感性</a:t>
                </a:r>
              </a:p>
            </p:txBody>
          </p:sp>
        </mc:Choice>
        <mc:Fallback xmlns="">
          <p:sp>
            <p:nvSpPr>
              <p:cNvPr id="38" name="矩形 37"/>
              <p:cNvSpPr>
                <a:spLocks noRot="1" noChangeAspect="1" noMove="1" noResize="1" noEditPoints="1" noAdjustHandles="1" noChangeArrowheads="1" noChangeShapeType="1" noTextEdit="1"/>
              </p:cNvSpPr>
              <p:nvPr/>
            </p:nvSpPr>
            <p:spPr>
              <a:xfrm>
                <a:off x="8518753" y="2636675"/>
                <a:ext cx="2038124" cy="1504844"/>
              </a:xfrm>
              <a:prstGeom prst="rect">
                <a:avLst/>
              </a:prstGeom>
              <a:blipFill>
                <a:blip r:embed="rId6"/>
                <a:stretch>
                  <a:fillRect l="-3561" t="-1210" b="-6452"/>
                </a:stretch>
              </a:blipFill>
            </p:spPr>
            <p:txBody>
              <a:bodyPr/>
              <a:lstStyle/>
              <a:p>
                <a:r>
                  <a:rPr lang="zh-CN" altLang="en-US">
                    <a:noFill/>
                  </a:rPr>
                  <a:t> </a:t>
                </a:r>
              </a:p>
            </p:txBody>
          </p:sp>
        </mc:Fallback>
      </mc:AlternateContent>
      <p:cxnSp>
        <p:nvCxnSpPr>
          <p:cNvPr id="39" name="直接箭头连接符 38"/>
          <p:cNvCxnSpPr/>
          <p:nvPr/>
        </p:nvCxnSpPr>
        <p:spPr>
          <a:xfrm flipH="1">
            <a:off x="8208825" y="3344828"/>
            <a:ext cx="274052" cy="822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直接箭头连接符 40"/>
          <p:cNvCxnSpPr/>
          <p:nvPr/>
        </p:nvCxnSpPr>
        <p:spPr>
          <a:xfrm flipV="1">
            <a:off x="4340889" y="5847181"/>
            <a:ext cx="1503824" cy="1017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6" name="文本框 45"/>
              <p:cNvSpPr txBox="1"/>
              <p:nvPr/>
            </p:nvSpPr>
            <p:spPr>
              <a:xfrm>
                <a:off x="2395587" y="2920471"/>
                <a:ext cx="3202675" cy="830997"/>
              </a:xfrm>
              <a:prstGeom prst="rect">
                <a:avLst/>
              </a:prstGeom>
              <a:noFill/>
            </p:spPr>
            <p:txBody>
              <a:bodyPr wrap="square" rtlCol="0">
                <a:spAutoFit/>
              </a:bodyPr>
              <a:lstStyle/>
              <a:p>
                <a14:m>
                  <m:oMath xmlns:m="http://schemas.openxmlformats.org/officeDocument/2006/math">
                    <m:r>
                      <m:rPr>
                        <m:sty m:val="p"/>
                      </m:rPr>
                      <a:rPr lang="en-US" altLang="zh-CN" sz="2400" i="1">
                        <a:latin typeface="Cambria Math" panose="02040503050406030204" pitchFamily="18" charset="0"/>
                      </a:rPr>
                      <m:t>Y</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  f(</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1</m:t>
                        </m:r>
                      </m:sub>
                    </m:sSub>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11</m:t>
                        </m:r>
                      </m:sub>
                    </m:sSub>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2395587" y="2920471"/>
                <a:ext cx="3202675" cy="830997"/>
              </a:xfrm>
              <a:prstGeom prst="rect">
                <a:avLst/>
              </a:prstGeom>
              <a:blipFill>
                <a:blip r:embed="rId7"/>
                <a:stretch>
                  <a:fillRect l="-571" t="-5882"/>
                </a:stretch>
              </a:blipFill>
            </p:spPr>
            <p:txBody>
              <a:bodyPr/>
              <a:lstStyle/>
              <a:p>
                <a:r>
                  <a:rPr lang="zh-CN" altLang="en-US">
                    <a:noFill/>
                  </a:rPr>
                  <a:t> </a:t>
                </a:r>
              </a:p>
            </p:txBody>
          </p:sp>
        </mc:Fallback>
      </mc:AlternateContent>
      <p:sp>
        <p:nvSpPr>
          <p:cNvPr id="47" name="文本框 46"/>
          <p:cNvSpPr txBox="1"/>
          <p:nvPr/>
        </p:nvSpPr>
        <p:spPr>
          <a:xfrm>
            <a:off x="1815726" y="1512316"/>
            <a:ext cx="8482479" cy="523220"/>
          </a:xfrm>
          <a:prstGeom prst="rect">
            <a:avLst/>
          </a:prstGeom>
          <a:noFill/>
        </p:spPr>
        <p:txBody>
          <a:bodyPr wrap="square" rtlCol="0">
            <a:spAutoFit/>
          </a:bodyPr>
          <a:lstStyle/>
          <a:p>
            <a:pPr marL="342900" indent="-342900">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敏感性图谱旨在量化描述参数及参数组合的敏感性</a:t>
            </a:r>
            <a:endParaRPr lang="en-US" altLang="zh-CN" sz="28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8FDEDF8C-E92C-45B8-9D6E-6DAFC9B0A0EF}" type="slidenum">
              <a:rPr lang="zh-CN" altLang="en-US" smtClean="0"/>
              <a:pPr/>
              <a:t>22</a:t>
            </a:fld>
            <a:endParaRPr lang="zh-CN" altLang="en-US" dirty="0"/>
          </a:p>
        </p:txBody>
      </p:sp>
    </p:spTree>
    <p:extLst>
      <p:ext uri="{BB962C8B-B14F-4D97-AF65-F5344CB8AC3E}">
        <p14:creationId xmlns:p14="http://schemas.microsoft.com/office/powerpoint/2010/main" val="17001418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627085" y="379495"/>
            <a:ext cx="7213600" cy="584775"/>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常用的敏感性分析方法</a:t>
            </a:r>
            <a:r>
              <a:rPr lang="en-US" altLang="zh-CN" sz="3200" b="1" dirty="0">
                <a:latin typeface="Calibri" panose="020F0502020204030204" pitchFamily="34" charset="0"/>
                <a:cs typeface="Calibri" panose="020F0502020204030204" pitchFamily="34" charset="0"/>
              </a:rPr>
              <a:t>-</a:t>
            </a:r>
            <a:r>
              <a:rPr lang="en-US" altLang="zh-CN" sz="3200" b="1" dirty="0" smtClean="0">
                <a:latin typeface="Calibri" panose="020F0502020204030204" pitchFamily="34" charset="0"/>
                <a:cs typeface="Calibri" panose="020F0502020204030204" pitchFamily="34" charset="0"/>
              </a:rPr>
              <a:t>Morris</a:t>
            </a:r>
            <a:endParaRPr lang="en-US" altLang="zh-CN" sz="3200" b="1" dirty="0">
              <a:latin typeface="Calibri" panose="020F0502020204030204" pitchFamily="34" charset="0"/>
              <a:cs typeface="Calibri" panose="020F0502020204030204" pitchFamily="34" charset="0"/>
            </a:endParaRPr>
          </a:p>
        </p:txBody>
      </p:sp>
      <p:pic>
        <p:nvPicPr>
          <p:cNvPr id="10"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38" y="2510130"/>
            <a:ext cx="7040904" cy="96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86" y="3332819"/>
            <a:ext cx="6260372" cy="172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3926" y="2067540"/>
            <a:ext cx="6128940" cy="42071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圆角矩形标注 5"/>
          <p:cNvSpPr/>
          <p:nvPr/>
        </p:nvSpPr>
        <p:spPr>
          <a:xfrm>
            <a:off x="4335070" y="1508574"/>
            <a:ext cx="3600400" cy="720080"/>
          </a:xfrm>
          <a:prstGeom prst="wedgeRoundRectCallout">
            <a:avLst>
              <a:gd name="adj1" fmla="val -35692"/>
              <a:gd name="adj2" fmla="val 96403"/>
              <a:gd name="adj3" fmla="val 16667"/>
            </a:avLst>
          </a:prstGeom>
          <a:noFill/>
        </p:spPr>
        <p:style>
          <a:lnRef idx="1">
            <a:schemeClr val="accent5"/>
          </a:lnRef>
          <a:fillRef idx="2">
            <a:schemeClr val="accent5"/>
          </a:fillRef>
          <a:effectRef idx="1">
            <a:schemeClr val="accent5"/>
          </a:effectRef>
          <a:fontRef idx="minor">
            <a:schemeClr val="dk1"/>
          </a:fontRef>
        </p:style>
        <p:txBody>
          <a:bodyPr rtlCol="0" anchor="ctr"/>
          <a:lstStyle/>
          <a:p>
            <a:r>
              <a:rPr kumimoji="1" lang="zh-CN" altLang="en-US" dirty="0" smtClean="0"/>
              <a:t>参数的交互敏感性</a:t>
            </a:r>
            <a:endParaRPr kumimoji="1" lang="zh-CN" altLang="en-US" dirty="0"/>
          </a:p>
        </p:txBody>
      </p:sp>
      <p:sp>
        <p:nvSpPr>
          <p:cNvPr id="5" name="圆角矩形标注 4"/>
          <p:cNvSpPr/>
          <p:nvPr/>
        </p:nvSpPr>
        <p:spPr>
          <a:xfrm>
            <a:off x="9037751" y="5944827"/>
            <a:ext cx="3024336" cy="504056"/>
          </a:xfrm>
          <a:prstGeom prst="wedgeRoundRectCallout">
            <a:avLst>
              <a:gd name="adj1" fmla="val -46339"/>
              <a:gd name="adj2" fmla="val -87193"/>
              <a:gd name="adj3" fmla="val 16667"/>
            </a:avLst>
          </a:prstGeom>
          <a:noFill/>
        </p:spPr>
        <p:style>
          <a:lnRef idx="1">
            <a:schemeClr val="accent5"/>
          </a:lnRef>
          <a:fillRef idx="2">
            <a:schemeClr val="accent5"/>
          </a:fillRef>
          <a:effectRef idx="1">
            <a:schemeClr val="accent5"/>
          </a:effectRef>
          <a:fontRef idx="minor">
            <a:schemeClr val="dk1"/>
          </a:fontRef>
        </p:style>
        <p:txBody>
          <a:bodyPr rtlCol="0" anchor="ctr"/>
          <a:lstStyle/>
          <a:p>
            <a:r>
              <a:rPr kumimoji="1" lang="zh-CN" altLang="en-US" dirty="0" smtClean="0"/>
              <a:t>参数的独立敏感性</a:t>
            </a:r>
            <a:endParaRPr kumimoji="1" lang="zh-CN" altLang="en-US" dirty="0"/>
          </a:p>
        </p:txBody>
      </p:sp>
    </p:spTree>
    <p:extLst>
      <p:ext uri="{BB962C8B-B14F-4D97-AF65-F5344CB8AC3E}">
        <p14:creationId xmlns:p14="http://schemas.microsoft.com/office/powerpoint/2010/main" val="3255559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088325" y="6034292"/>
            <a:ext cx="4971344" cy="369332"/>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zh-CN" b="1" dirty="0" smtClean="0"/>
              <a:t>Screening results of </a:t>
            </a:r>
            <a:r>
              <a:rPr kumimoji="1" lang="en-US" altLang="zh-CN" b="1" dirty="0" err="1" smtClean="0"/>
              <a:t>Sobol</a:t>
            </a:r>
            <a:r>
              <a:rPr kumimoji="1" lang="en-US" altLang="zh-CN" b="1" dirty="0" smtClean="0"/>
              <a:t>’ for SCAM</a:t>
            </a:r>
            <a:endParaRPr kumimoji="1" lang="zh-CN" altLang="en-US" b="1" dirty="0"/>
          </a:p>
        </p:txBody>
      </p:sp>
      <p:sp>
        <p:nvSpPr>
          <p:cNvPr id="6" name="文本框 5"/>
          <p:cNvSpPr txBox="1"/>
          <p:nvPr/>
        </p:nvSpPr>
        <p:spPr>
          <a:xfrm>
            <a:off x="2735943" y="422657"/>
            <a:ext cx="6531429" cy="861774"/>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常用的敏感性分析方法</a:t>
            </a:r>
            <a:r>
              <a:rPr lang="en-US" altLang="zh-CN" sz="3200" b="1" dirty="0">
                <a:latin typeface="Calibri" panose="020F0502020204030204" pitchFamily="34" charset="0"/>
                <a:cs typeface="Calibri" panose="020F0502020204030204" pitchFamily="34" charset="0"/>
              </a:rPr>
              <a:t>-</a:t>
            </a:r>
            <a:r>
              <a:rPr lang="en-US" altLang="zh-CN" sz="3200" b="1" dirty="0" err="1">
                <a:latin typeface="Calibri" panose="020F0502020204030204" pitchFamily="34" charset="0"/>
                <a:cs typeface="Calibri" panose="020F0502020204030204" pitchFamily="34" charset="0"/>
              </a:rPr>
              <a:t>Sobol</a:t>
            </a:r>
            <a:endParaRPr lang="en-US" altLang="zh-CN" sz="3200" b="1" dirty="0">
              <a:latin typeface="Calibri" panose="020F0502020204030204" pitchFamily="34" charset="0"/>
              <a:cs typeface="Calibri" panose="020F0502020204030204" pitchFamily="34" charset="0"/>
            </a:endParaRPr>
          </a:p>
          <a:p>
            <a:endParaRPr lang="zh-CN" altLang="en-US" dirty="0"/>
          </a:p>
        </p:txBody>
      </p:sp>
      <p:pic>
        <p:nvPicPr>
          <p:cNvPr id="8"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28" y="2196558"/>
            <a:ext cx="5884523" cy="1352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965" y="1258066"/>
            <a:ext cx="7802064" cy="4582164"/>
          </a:xfrm>
          <a:prstGeom prst="rect">
            <a:avLst/>
          </a:prstGeom>
        </p:spPr>
      </p:pic>
      <p:sp>
        <p:nvSpPr>
          <p:cNvPr id="9" name="文本框 8"/>
          <p:cNvSpPr txBox="1"/>
          <p:nvPr/>
        </p:nvSpPr>
        <p:spPr>
          <a:xfrm>
            <a:off x="500743" y="3918857"/>
            <a:ext cx="4056743" cy="1200329"/>
          </a:xfrm>
          <a:prstGeom prst="rect">
            <a:avLst/>
          </a:prstGeom>
          <a:noFill/>
        </p:spPr>
        <p:txBody>
          <a:bodyPr wrap="square" rtlCol="0">
            <a:spAutoFit/>
          </a:bodyPr>
          <a:lstStyle/>
          <a:p>
            <a:r>
              <a:rPr lang="zh-CN" altLang="en-US" b="1" dirty="0" smtClean="0"/>
              <a:t>问题：</a:t>
            </a:r>
            <a:r>
              <a:rPr lang="en-US" altLang="zh-CN" dirty="0" err="1" smtClean="0">
                <a:solidFill>
                  <a:srgbClr val="FF0000"/>
                </a:solidFill>
              </a:rPr>
              <a:t>Sobol</a:t>
            </a:r>
            <a:r>
              <a:rPr lang="zh-CN" altLang="en-US" dirty="0" smtClean="0">
                <a:solidFill>
                  <a:srgbClr val="FF0000"/>
                </a:solidFill>
              </a:rPr>
              <a:t>的敏感效应是静态的，最敏感参数的选择个数对敏感效应没有影响，但是实验证明，选取不同个数的最敏感参数时，敏感效应发生改变</a:t>
            </a:r>
            <a:endParaRPr lang="zh-CN" altLang="en-US" dirty="0">
              <a:solidFill>
                <a:srgbClr val="FF0000"/>
              </a:solidFill>
            </a:endParaRPr>
          </a:p>
        </p:txBody>
      </p:sp>
    </p:spTree>
    <p:extLst>
      <p:ext uri="{BB962C8B-B14F-4D97-AF65-F5344CB8AC3E}">
        <p14:creationId xmlns:p14="http://schemas.microsoft.com/office/powerpoint/2010/main" val="8226935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7886" y="2162628"/>
            <a:ext cx="12482286" cy="4247317"/>
          </a:xfrm>
          <a:prstGeom prst="rect">
            <a:avLst/>
          </a:prstGeom>
          <a:noFill/>
        </p:spPr>
        <p:txBody>
          <a:bodyPr wrap="square" rtlCol="0">
            <a:spAutoFit/>
          </a:bodyPr>
          <a:lstStyle/>
          <a:p>
            <a:r>
              <a:rPr lang="en-US" altLang="zh-CN" dirty="0" smtClean="0"/>
              <a:t>(1)</a:t>
            </a:r>
            <a:r>
              <a:rPr lang="zh-CN" altLang="en-US" dirty="0"/>
              <a:t>如何设计合理的气候系统模式的敏感性分析方法</a:t>
            </a:r>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smtClean="0"/>
          </a:p>
          <a:p>
            <a:r>
              <a:rPr lang="en-US" altLang="zh-CN" dirty="0" smtClean="0"/>
              <a:t>(2)</a:t>
            </a:r>
            <a:r>
              <a:rPr lang="zh-CN" altLang="en-US" dirty="0" smtClean="0"/>
              <a:t>如何比较传统的敏感性分析方法和新提出的敏感性分析方法的有效性</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a:p>
          <a:p>
            <a:endParaRPr lang="en-US" altLang="zh-CN" dirty="0" smtClean="0"/>
          </a:p>
          <a:p>
            <a:endParaRPr lang="en-US" altLang="zh-CN" dirty="0" smtClean="0"/>
          </a:p>
        </p:txBody>
      </p:sp>
      <p:sp>
        <p:nvSpPr>
          <p:cNvPr id="3" name="矩形 2"/>
          <p:cNvSpPr/>
          <p:nvPr/>
        </p:nvSpPr>
        <p:spPr>
          <a:xfrm>
            <a:off x="1473201" y="2710543"/>
            <a:ext cx="9354458" cy="87085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Calibri" panose="020F0502020204030204" pitchFamily="34" charset="0"/>
                <a:cs typeface="Calibri" panose="020F0502020204030204" pitchFamily="34" charset="0"/>
              </a:rPr>
              <a:t>动态</a:t>
            </a:r>
            <a:r>
              <a:rPr lang="zh-CN" altLang="en-US" b="1" dirty="0">
                <a:latin typeface="Calibri" panose="020F0502020204030204" pitchFamily="34" charset="0"/>
                <a:cs typeface="Calibri" panose="020F0502020204030204" pitchFamily="34" charset="0"/>
              </a:rPr>
              <a:t>全局敏感性分析方法（</a:t>
            </a:r>
            <a:r>
              <a:rPr lang="en-US" altLang="zh-CN" b="1" dirty="0">
                <a:latin typeface="Calibri" panose="020F0502020204030204" pitchFamily="34" charset="0"/>
                <a:cs typeface="Calibri" panose="020F0502020204030204" pitchFamily="34" charset="0"/>
              </a:rPr>
              <a:t>DSAM</a:t>
            </a:r>
            <a:r>
              <a:rPr lang="zh-CN" altLang="en-US" b="1" dirty="0">
                <a:latin typeface="Calibri" panose="020F0502020204030204" pitchFamily="34" charset="0"/>
                <a:cs typeface="Calibri" panose="020F0502020204030204" pitchFamily="34" charset="0"/>
              </a:rPr>
              <a:t>）</a:t>
            </a:r>
          </a:p>
        </p:txBody>
      </p:sp>
      <p:sp>
        <p:nvSpPr>
          <p:cNvPr id="4" name="矩形 3"/>
          <p:cNvSpPr/>
          <p:nvPr/>
        </p:nvSpPr>
        <p:spPr>
          <a:xfrm>
            <a:off x="1407886" y="4314371"/>
            <a:ext cx="9354458" cy="8708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分别用两种敏感性分析方法找到敏感参数后，对敏感参数进行优化，用最终的优化结果来衡量敏感性分析方法的有效性</a:t>
            </a:r>
            <a:endParaRPr lang="zh-CN" altLang="en-US" dirty="0"/>
          </a:p>
        </p:txBody>
      </p:sp>
      <p:sp>
        <p:nvSpPr>
          <p:cNvPr id="7" name="爆炸形 1 6"/>
          <p:cNvSpPr/>
          <p:nvPr/>
        </p:nvSpPr>
        <p:spPr>
          <a:xfrm>
            <a:off x="4172858" y="94343"/>
            <a:ext cx="3940629" cy="160382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关键问题</a:t>
            </a:r>
            <a:endParaRPr lang="en-US" altLang="zh-CN" b="1" dirty="0" smtClean="0"/>
          </a:p>
          <a:p>
            <a:pPr algn="ctr"/>
            <a:r>
              <a:rPr lang="zh-CN" altLang="en-US" b="1" dirty="0" smtClean="0"/>
              <a:t>及其解决方案</a:t>
            </a:r>
            <a:endParaRPr lang="zh-CN" altLang="en-US" b="1" dirty="0"/>
          </a:p>
        </p:txBody>
      </p:sp>
    </p:spTree>
    <p:extLst>
      <p:ext uri="{BB962C8B-B14F-4D97-AF65-F5344CB8AC3E}">
        <p14:creationId xmlns:p14="http://schemas.microsoft.com/office/powerpoint/2010/main" val="25423559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1313" y="684608"/>
            <a:ext cx="8202170" cy="5249008"/>
          </a:xfrm>
          <a:prstGeom prst="rect">
            <a:avLst/>
          </a:prstGeom>
        </p:spPr>
      </p:pic>
      <p:pic>
        <p:nvPicPr>
          <p:cNvPr id="5" name="图片 4"/>
          <p:cNvPicPr>
            <a:picLocks noChangeAspect="1"/>
          </p:cNvPicPr>
          <p:nvPr/>
        </p:nvPicPr>
        <p:blipFill>
          <a:blip r:embed="rId4"/>
          <a:stretch>
            <a:fillRect/>
          </a:stretch>
        </p:blipFill>
        <p:spPr>
          <a:xfrm>
            <a:off x="1120178" y="989219"/>
            <a:ext cx="4074432" cy="5512066"/>
          </a:xfrm>
          <a:prstGeom prst="rect">
            <a:avLst/>
          </a:prstGeom>
        </p:spPr>
      </p:pic>
      <p:sp>
        <p:nvSpPr>
          <p:cNvPr id="6" name="文本框 5"/>
          <p:cNvSpPr txBox="1"/>
          <p:nvPr/>
        </p:nvSpPr>
        <p:spPr>
          <a:xfrm>
            <a:off x="1023257" y="322066"/>
            <a:ext cx="10566401" cy="584775"/>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动态全局敏感性分析方法（</a:t>
            </a:r>
            <a:r>
              <a:rPr lang="en-US" altLang="zh-CN" sz="3200" b="1" dirty="0">
                <a:latin typeface="Calibri" panose="020F0502020204030204" pitchFamily="34" charset="0"/>
                <a:cs typeface="Calibri" panose="020F0502020204030204" pitchFamily="34" charset="0"/>
              </a:rPr>
              <a:t>DSAM</a:t>
            </a:r>
            <a:r>
              <a:rPr lang="zh-CN" altLang="en-US" sz="3200" b="1" dirty="0">
                <a:latin typeface="Calibri" panose="020F0502020204030204" pitchFamily="34" charset="0"/>
                <a:cs typeface="Calibri" panose="020F0502020204030204" pitchFamily="34" charset="0"/>
              </a:rPr>
              <a:t>）</a:t>
            </a:r>
          </a:p>
        </p:txBody>
      </p:sp>
      <p:sp>
        <p:nvSpPr>
          <p:cNvPr id="8" name="文本框 7"/>
          <p:cNvSpPr txBox="1"/>
          <p:nvPr/>
        </p:nvSpPr>
        <p:spPr>
          <a:xfrm>
            <a:off x="6186761" y="6131953"/>
            <a:ext cx="4954441" cy="369332"/>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zh-CN" altLang="en-US" b="1" dirty="0" smtClean="0"/>
              <a:t> </a:t>
            </a:r>
            <a:r>
              <a:rPr kumimoji="1" lang="en-US" altLang="zh-CN" b="1" dirty="0" smtClean="0"/>
              <a:t>Screening results of DSAM for SCAM</a:t>
            </a:r>
            <a:endParaRPr kumimoji="1" lang="zh-CN" altLang="en-US" b="1" dirty="0"/>
          </a:p>
        </p:txBody>
      </p:sp>
    </p:spTree>
    <p:extLst>
      <p:ext uri="{BB962C8B-B14F-4D97-AF65-F5344CB8AC3E}">
        <p14:creationId xmlns:p14="http://schemas.microsoft.com/office/powerpoint/2010/main" val="1178957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81690" y="874101"/>
            <a:ext cx="5895740" cy="5264446"/>
          </a:xfrm>
          <a:prstGeom prst="rect">
            <a:avLst/>
          </a:prstGeom>
        </p:spPr>
      </p:pic>
      <p:sp>
        <p:nvSpPr>
          <p:cNvPr id="3" name="文本框 2"/>
          <p:cNvSpPr txBox="1"/>
          <p:nvPr/>
        </p:nvSpPr>
        <p:spPr>
          <a:xfrm>
            <a:off x="1315908" y="6054132"/>
            <a:ext cx="5416495" cy="369332"/>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zh-CN" altLang="en-US" b="1" dirty="0" smtClean="0"/>
              <a:t> </a:t>
            </a:r>
            <a:r>
              <a:rPr kumimoji="1" lang="en-US" altLang="zh-CN" b="1" dirty="0" smtClean="0"/>
              <a:t>Optimization results for CLM-CASA’</a:t>
            </a:r>
            <a:endParaRPr kumimoji="1" lang="zh-CN" altLang="en-US" b="1"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2645" y="905627"/>
            <a:ext cx="5815696" cy="5333171"/>
          </a:xfrm>
          <a:prstGeom prst="rect">
            <a:avLst/>
          </a:prstGeom>
        </p:spPr>
      </p:pic>
      <p:sp>
        <p:nvSpPr>
          <p:cNvPr id="6" name="文本框 5"/>
          <p:cNvSpPr txBox="1"/>
          <p:nvPr/>
        </p:nvSpPr>
        <p:spPr>
          <a:xfrm>
            <a:off x="7024612" y="6138547"/>
            <a:ext cx="4536016" cy="369332"/>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zh-CN" b="1" dirty="0" smtClean="0"/>
              <a:t>Optimization </a:t>
            </a:r>
            <a:r>
              <a:rPr kumimoji="1" lang="en-US" altLang="zh-CN" b="1" dirty="0"/>
              <a:t>results for </a:t>
            </a:r>
            <a:r>
              <a:rPr kumimoji="1" lang="en-US" altLang="zh-CN" b="1" dirty="0" smtClean="0"/>
              <a:t>SCAM </a:t>
            </a:r>
            <a:endParaRPr kumimoji="1" lang="zh-CN" altLang="en-US" b="1" dirty="0"/>
          </a:p>
        </p:txBody>
      </p:sp>
      <p:sp>
        <p:nvSpPr>
          <p:cNvPr id="7" name="文本框 6"/>
          <p:cNvSpPr txBox="1"/>
          <p:nvPr/>
        </p:nvSpPr>
        <p:spPr>
          <a:xfrm>
            <a:off x="1432173" y="262968"/>
            <a:ext cx="10208283" cy="584775"/>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基于改进的敏感性分析的优化方案与传统方法的对比</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17565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2"/>
          <p:cNvPicPr/>
          <p:nvPr/>
        </p:nvPicPr>
        <p:blipFill>
          <a:blip r:embed="rId3" cstate="print">
            <a:extLst>
              <a:ext uri="{28A0092B-C50C-407E-A947-70E740481C1C}">
                <a14:useLocalDpi xmlns:a14="http://schemas.microsoft.com/office/drawing/2010/main"/>
              </a:ext>
            </a:extLst>
          </a:blip>
          <a:stretch>
            <a:fillRect/>
          </a:stretch>
        </p:blipFill>
        <p:spPr>
          <a:xfrm>
            <a:off x="369696" y="1613317"/>
            <a:ext cx="5256949" cy="4771259"/>
          </a:xfrm>
          <a:prstGeom prst="rect">
            <a:avLst/>
          </a:prstGeom>
        </p:spPr>
      </p:pic>
      <p:sp>
        <p:nvSpPr>
          <p:cNvPr id="3" name="文本框 2"/>
          <p:cNvSpPr txBox="1"/>
          <p:nvPr/>
        </p:nvSpPr>
        <p:spPr>
          <a:xfrm>
            <a:off x="478971" y="384629"/>
            <a:ext cx="11640458" cy="584775"/>
          </a:xfrm>
          <a:prstGeom prst="rect">
            <a:avLst/>
          </a:prstGeom>
          <a:noFill/>
        </p:spPr>
        <p:txBody>
          <a:bodyPr wrap="square" rtlCol="0">
            <a:spAutoFit/>
          </a:bodyPr>
          <a:lstStyle/>
          <a:p>
            <a:r>
              <a:rPr lang="zh-CN" altLang="en-US" sz="3200" b="1" dirty="0" smtClean="0">
                <a:latin typeface="Arial" charset="0"/>
                <a:cs typeface="Arial" charset="0"/>
              </a:rPr>
              <a:t>案例</a:t>
            </a:r>
            <a:r>
              <a:rPr lang="zh-CN" altLang="en-US" sz="3200" b="1" dirty="0">
                <a:latin typeface="Arial" charset="0"/>
                <a:cs typeface="Arial" charset="0"/>
              </a:rPr>
              <a:t>四</a:t>
            </a:r>
            <a:r>
              <a:rPr lang="zh-CN" altLang="en-US" sz="3200" b="1" dirty="0" smtClean="0">
                <a:latin typeface="Arial" charset="0"/>
                <a:cs typeface="Arial" charset="0"/>
              </a:rPr>
              <a:t>：</a:t>
            </a:r>
            <a:r>
              <a:rPr lang="zh-CN" altLang="en-US" sz="3200" b="1" dirty="0">
                <a:latin typeface="Arial" charset="0"/>
                <a:cs typeface="Arial" charset="0"/>
              </a:rPr>
              <a:t>基于代理模式的</a:t>
            </a:r>
            <a:r>
              <a:rPr lang="zh-CN" altLang="en-US" sz="3200" b="1" dirty="0">
                <a:latin typeface="Calibri" panose="020F0502020204030204" pitchFamily="34" charset="0"/>
                <a:cs typeface="Calibri" panose="020F0502020204030204" pitchFamily="34" charset="0"/>
              </a:rPr>
              <a:t>全球土壤碳模型的参数校准方案研究</a:t>
            </a:r>
            <a:endParaRPr lang="en-US" altLang="zh-CN" sz="3200" b="1" dirty="0">
              <a:latin typeface="Calibri" panose="020F0502020204030204" pitchFamily="34" charset="0"/>
              <a:cs typeface="Calibri" panose="020F0502020204030204" pitchFamily="34" charset="0"/>
            </a:endParaRPr>
          </a:p>
        </p:txBody>
      </p:sp>
      <p:pic>
        <p:nvPicPr>
          <p:cNvPr id="5" name="图片 4"/>
          <p:cNvPicPr>
            <a:picLocks noChangeAspect="1"/>
          </p:cNvPicPr>
          <p:nvPr/>
        </p:nvPicPr>
        <p:blipFill>
          <a:blip r:embed="rId4"/>
          <a:stretch>
            <a:fillRect/>
          </a:stretch>
        </p:blipFill>
        <p:spPr>
          <a:xfrm>
            <a:off x="5839675" y="2657807"/>
            <a:ext cx="4679270" cy="1581881"/>
          </a:xfrm>
          <a:prstGeom prst="rect">
            <a:avLst/>
          </a:prstGeom>
        </p:spPr>
      </p:pic>
      <p:sp>
        <p:nvSpPr>
          <p:cNvPr id="6" name="文本框 5"/>
          <p:cNvSpPr txBox="1"/>
          <p:nvPr/>
        </p:nvSpPr>
        <p:spPr>
          <a:xfrm>
            <a:off x="5839675" y="4819014"/>
            <a:ext cx="4796911" cy="1015663"/>
          </a:xfrm>
          <a:prstGeom prst="rect">
            <a:avLst/>
          </a:prstGeom>
          <a:noFill/>
        </p:spPr>
        <p:txBody>
          <a:bodyPr wrap="square" rtlCol="0">
            <a:spAutoFit/>
          </a:bodyPr>
          <a:lstStyle/>
          <a:p>
            <a:r>
              <a:rPr lang="zh-CN" altLang="en-US" sz="2000" dirty="0" smtClean="0"/>
              <a:t>代理</a:t>
            </a:r>
            <a:r>
              <a:rPr lang="zh-CN" altLang="en-US" sz="2000" dirty="0"/>
              <a:t>模式是真实模式的</a:t>
            </a:r>
            <a:r>
              <a:rPr lang="zh-CN" altLang="en-US" sz="2000" dirty="0">
                <a:solidFill>
                  <a:srgbClr val="FF0000"/>
                </a:solidFill>
              </a:rPr>
              <a:t>统计回归近似</a:t>
            </a:r>
            <a:r>
              <a:rPr lang="zh-CN" altLang="en-US" sz="2000" dirty="0"/>
              <a:t>模型，计算开销⼩，易于做⼤量测试，</a:t>
            </a:r>
            <a:r>
              <a:rPr lang="zh-CN" altLang="en-US" sz="2000" dirty="0" smtClean="0"/>
              <a:t>同时</a:t>
            </a:r>
            <a:r>
              <a:rPr lang="zh-CN" altLang="en-US" sz="2000" dirty="0"/>
              <a:t>能够体现真实模式的复杂程度和系统特性</a:t>
            </a:r>
          </a:p>
        </p:txBody>
      </p:sp>
      <p:sp>
        <p:nvSpPr>
          <p:cNvPr id="7" name="文本框 6"/>
          <p:cNvSpPr txBox="1"/>
          <p:nvPr/>
        </p:nvSpPr>
        <p:spPr>
          <a:xfrm>
            <a:off x="6299200" y="1428651"/>
            <a:ext cx="5123543" cy="369332"/>
          </a:xfrm>
          <a:prstGeom prst="rect">
            <a:avLst/>
          </a:prstGeom>
          <a:noFill/>
        </p:spPr>
        <p:txBody>
          <a:bodyPr wrap="square" rtlCol="0">
            <a:spAutoFit/>
          </a:bodyPr>
          <a:lstStyle/>
          <a:p>
            <a:r>
              <a:rPr lang="zh-CN" altLang="en-US" dirty="0" smtClean="0">
                <a:solidFill>
                  <a:srgbClr val="FF0000"/>
                </a:solidFill>
              </a:rPr>
              <a:t>什么是代理模式？</a:t>
            </a:r>
            <a:endParaRPr lang="zh-CN" altLang="en-US" dirty="0">
              <a:solidFill>
                <a:srgbClr val="FF0000"/>
              </a:solidFill>
            </a:endParaRPr>
          </a:p>
        </p:txBody>
      </p:sp>
      <p:sp>
        <p:nvSpPr>
          <p:cNvPr id="10" name="矩形 9"/>
          <p:cNvSpPr/>
          <p:nvPr/>
        </p:nvSpPr>
        <p:spPr>
          <a:xfrm>
            <a:off x="-167332" y="1175737"/>
            <a:ext cx="3615872"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案例描述</a:t>
            </a:r>
            <a:endParaRPr lang="zh-CN" altLang="en-US" sz="2000" b="1" dirty="0"/>
          </a:p>
        </p:txBody>
      </p:sp>
      <p:sp>
        <p:nvSpPr>
          <p:cNvPr id="11" name="文本框 10"/>
          <p:cNvSpPr txBox="1"/>
          <p:nvPr/>
        </p:nvSpPr>
        <p:spPr>
          <a:xfrm>
            <a:off x="6299200" y="1961480"/>
            <a:ext cx="5123543" cy="369332"/>
          </a:xfrm>
          <a:prstGeom prst="rect">
            <a:avLst/>
          </a:prstGeom>
          <a:noFill/>
        </p:spPr>
        <p:txBody>
          <a:bodyPr wrap="square" rtlCol="0">
            <a:spAutoFit/>
          </a:bodyPr>
          <a:lstStyle/>
          <a:p>
            <a:r>
              <a:rPr lang="zh-CN" altLang="en-US" dirty="0" smtClean="0">
                <a:solidFill>
                  <a:srgbClr val="FF0000"/>
                </a:solidFill>
              </a:rPr>
              <a:t>为什么要使用代理模式？</a:t>
            </a:r>
            <a:endParaRPr lang="zh-CN" altLang="en-US" dirty="0">
              <a:solidFill>
                <a:srgbClr val="FF0000"/>
              </a:solidFill>
            </a:endParaRPr>
          </a:p>
        </p:txBody>
      </p:sp>
      <p:sp>
        <p:nvSpPr>
          <p:cNvPr id="14" name="文本框 13"/>
          <p:cNvSpPr txBox="1"/>
          <p:nvPr/>
        </p:nvSpPr>
        <p:spPr>
          <a:xfrm>
            <a:off x="1894146" y="6384576"/>
            <a:ext cx="5123543" cy="369332"/>
          </a:xfrm>
          <a:prstGeom prst="rect">
            <a:avLst/>
          </a:prstGeom>
          <a:noFill/>
        </p:spPr>
        <p:txBody>
          <a:bodyPr wrap="square" rtlCol="0">
            <a:spAutoFit/>
          </a:bodyPr>
          <a:lstStyle/>
          <a:p>
            <a:pPr lvl="0"/>
            <a:r>
              <a:rPr lang="en-GB" altLang="zh-CN" b="1" dirty="0"/>
              <a:t>The CLM-CASA’ model</a:t>
            </a:r>
            <a:endParaRPr lang="zh-CN" altLang="zh-CN" dirty="0"/>
          </a:p>
        </p:txBody>
      </p:sp>
    </p:spTree>
    <p:extLst>
      <p:ext uri="{BB962C8B-B14F-4D97-AF65-F5344CB8AC3E}">
        <p14:creationId xmlns:p14="http://schemas.microsoft.com/office/powerpoint/2010/main" val="3913090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0629" y="1698171"/>
            <a:ext cx="12482286" cy="3693319"/>
          </a:xfrm>
          <a:prstGeom prst="rect">
            <a:avLst/>
          </a:prstGeom>
          <a:noFill/>
        </p:spPr>
        <p:txBody>
          <a:bodyPr wrap="square" rtlCol="0">
            <a:spAutoFit/>
          </a:bodyPr>
          <a:lstStyle/>
          <a:p>
            <a:r>
              <a:rPr lang="en-US" altLang="zh-CN" dirty="0" smtClean="0"/>
              <a:t>(1)</a:t>
            </a:r>
            <a:r>
              <a:rPr lang="zh-CN" altLang="en-US" dirty="0">
                <a:solidFill>
                  <a:srgbClr val="FF0000"/>
                </a:solidFill>
              </a:rPr>
              <a:t>如何在实现高效率的优化的同时保证优化精度</a:t>
            </a:r>
            <a:endParaRPr lang="en-US" altLang="zh-CN" dirty="0">
              <a:solidFill>
                <a:srgbClr val="FF0000"/>
              </a:solidFill>
            </a:endParaRPr>
          </a:p>
          <a:p>
            <a:endParaRPr lang="en-US" altLang="zh-CN" dirty="0"/>
          </a:p>
          <a:p>
            <a:endParaRPr lang="en-US" altLang="zh-CN" dirty="0" smtClean="0"/>
          </a:p>
          <a:p>
            <a:endParaRPr lang="en-US" altLang="zh-CN" dirty="0"/>
          </a:p>
          <a:p>
            <a:endParaRPr lang="en-US" altLang="zh-CN" dirty="0" smtClean="0"/>
          </a:p>
          <a:p>
            <a:endParaRPr lang="en-US" altLang="zh-CN" dirty="0" smtClean="0"/>
          </a:p>
          <a:p>
            <a:r>
              <a:rPr lang="en-US" altLang="zh-CN" dirty="0" smtClean="0"/>
              <a:t>(2)</a:t>
            </a:r>
            <a:r>
              <a:rPr lang="zh-CN" altLang="en-US" dirty="0" smtClean="0"/>
              <a:t>代理模式有很多种，如何选择合适的代理模式</a:t>
            </a:r>
            <a:endParaRPr lang="en-US" altLang="zh-CN" dirty="0"/>
          </a:p>
          <a:p>
            <a:endParaRPr lang="en-US" altLang="zh-CN" dirty="0" smtClean="0"/>
          </a:p>
          <a:p>
            <a:endParaRPr lang="en-US" altLang="zh-CN" dirty="0"/>
          </a:p>
          <a:p>
            <a:endParaRPr lang="en-US" altLang="zh-CN" dirty="0"/>
          </a:p>
          <a:p>
            <a:endParaRPr lang="en-US" altLang="zh-CN" dirty="0" smtClean="0"/>
          </a:p>
          <a:p>
            <a:endParaRPr lang="en-US" altLang="zh-CN" dirty="0" smtClean="0"/>
          </a:p>
          <a:p>
            <a:r>
              <a:rPr lang="en-US" altLang="zh-CN" dirty="0" smtClean="0"/>
              <a:t>(3)</a:t>
            </a:r>
            <a:r>
              <a:rPr lang="zh-CN" altLang="en-US" dirty="0" smtClean="0"/>
              <a:t>如何评估代理模式的优化结果</a:t>
            </a:r>
            <a:endParaRPr lang="zh-CN" altLang="en-US" dirty="0"/>
          </a:p>
        </p:txBody>
      </p:sp>
      <p:sp>
        <p:nvSpPr>
          <p:cNvPr id="3" name="矩形 2"/>
          <p:cNvSpPr/>
          <p:nvPr/>
        </p:nvSpPr>
        <p:spPr>
          <a:xfrm>
            <a:off x="1465944" y="2246086"/>
            <a:ext cx="9354458" cy="87085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设计高效的基于代理模式的优化方案</a:t>
            </a:r>
            <a:endParaRPr lang="zh-CN" altLang="en-US" dirty="0"/>
          </a:p>
        </p:txBody>
      </p:sp>
      <p:sp>
        <p:nvSpPr>
          <p:cNvPr id="4" name="矩形 3"/>
          <p:cNvSpPr/>
          <p:nvPr/>
        </p:nvSpPr>
        <p:spPr>
          <a:xfrm>
            <a:off x="1400629" y="3849914"/>
            <a:ext cx="9354458" cy="8708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对比</a:t>
            </a:r>
            <a:r>
              <a:rPr lang="zh-CN" altLang="en-US" dirty="0" smtClean="0"/>
              <a:t>常用的代理模式方法，选择代理精度高，构建成本低的方法</a:t>
            </a:r>
            <a:endParaRPr lang="zh-CN" altLang="en-US" dirty="0"/>
          </a:p>
        </p:txBody>
      </p:sp>
      <p:sp>
        <p:nvSpPr>
          <p:cNvPr id="5" name="矩形 4"/>
          <p:cNvSpPr/>
          <p:nvPr/>
        </p:nvSpPr>
        <p:spPr>
          <a:xfrm>
            <a:off x="1465944" y="5503976"/>
            <a:ext cx="9354458" cy="87085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在相同问题下使用代理模式的优化方法和常用的优化方法对比</a:t>
            </a:r>
            <a:endParaRPr lang="zh-CN" altLang="en-US" dirty="0"/>
          </a:p>
        </p:txBody>
      </p:sp>
      <p:sp>
        <p:nvSpPr>
          <p:cNvPr id="7" name="爆炸形 1 6"/>
          <p:cNvSpPr/>
          <p:nvPr/>
        </p:nvSpPr>
        <p:spPr>
          <a:xfrm>
            <a:off x="4172858" y="94343"/>
            <a:ext cx="3940629" cy="160382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关键问题</a:t>
            </a:r>
            <a:endParaRPr lang="en-US" altLang="zh-CN" b="1" dirty="0" smtClean="0"/>
          </a:p>
          <a:p>
            <a:pPr algn="ctr"/>
            <a:r>
              <a:rPr lang="zh-CN" altLang="en-US" b="1" dirty="0" smtClean="0"/>
              <a:t>及其解决方案</a:t>
            </a:r>
            <a:endParaRPr lang="zh-CN" altLang="en-US" b="1" dirty="0"/>
          </a:p>
        </p:txBody>
      </p:sp>
    </p:spTree>
    <p:extLst>
      <p:ext uri="{BB962C8B-B14F-4D97-AF65-F5344CB8AC3E}">
        <p14:creationId xmlns:p14="http://schemas.microsoft.com/office/powerpoint/2010/main" val="6168371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2485" y="1615651"/>
            <a:ext cx="2553728" cy="1000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地球系统模式</a:t>
            </a:r>
            <a:endParaRPr lang="zh-CN" altLang="en-US" dirty="0"/>
          </a:p>
        </p:txBody>
      </p:sp>
      <p:sp>
        <p:nvSpPr>
          <p:cNvPr id="3" name="矩形 2"/>
          <p:cNvSpPr/>
          <p:nvPr/>
        </p:nvSpPr>
        <p:spPr>
          <a:xfrm>
            <a:off x="6474693" y="1611181"/>
            <a:ext cx="2327189" cy="988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天气系统模式</a:t>
            </a:r>
            <a:endParaRPr lang="zh-CN" altLang="en-US" dirty="0"/>
          </a:p>
        </p:txBody>
      </p:sp>
      <p:sp>
        <p:nvSpPr>
          <p:cNvPr id="4" name="矩形 3"/>
          <p:cNvSpPr/>
          <p:nvPr/>
        </p:nvSpPr>
        <p:spPr>
          <a:xfrm>
            <a:off x="3175200" y="1613920"/>
            <a:ext cx="3060357" cy="1000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全球全球土壤碳模型</a:t>
            </a:r>
          </a:p>
        </p:txBody>
      </p:sp>
      <p:sp>
        <p:nvSpPr>
          <p:cNvPr id="5" name="矩形 4"/>
          <p:cNvSpPr/>
          <p:nvPr/>
        </p:nvSpPr>
        <p:spPr>
          <a:xfrm>
            <a:off x="304800" y="1243914"/>
            <a:ext cx="11640065" cy="1721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977087" y="3760576"/>
            <a:ext cx="4088028" cy="24260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endParaRPr>
          </a:p>
        </p:txBody>
      </p:sp>
      <p:sp>
        <p:nvSpPr>
          <p:cNvPr id="7" name="矩形 6"/>
          <p:cNvSpPr/>
          <p:nvPr/>
        </p:nvSpPr>
        <p:spPr>
          <a:xfrm>
            <a:off x="9112540" y="1619079"/>
            <a:ext cx="2611395" cy="1000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其他的数值模式等</a:t>
            </a:r>
            <a:endParaRPr lang="zh-CN" altLang="en-US" dirty="0"/>
          </a:p>
        </p:txBody>
      </p:sp>
      <p:sp>
        <p:nvSpPr>
          <p:cNvPr id="9" name="矩形 8"/>
          <p:cNvSpPr/>
          <p:nvPr/>
        </p:nvSpPr>
        <p:spPr>
          <a:xfrm>
            <a:off x="2751444" y="4514508"/>
            <a:ext cx="2539314" cy="46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评价模式性能的指标</a:t>
            </a:r>
            <a:endParaRPr lang="zh-CN" altLang="en-US" b="1" dirty="0">
              <a:solidFill>
                <a:srgbClr val="FF0000"/>
              </a:solidFill>
            </a:endParaRPr>
          </a:p>
        </p:txBody>
      </p:sp>
      <p:sp>
        <p:nvSpPr>
          <p:cNvPr id="10" name="文本框 9"/>
          <p:cNvSpPr txBox="1"/>
          <p:nvPr/>
        </p:nvSpPr>
        <p:spPr>
          <a:xfrm>
            <a:off x="2706398" y="3873152"/>
            <a:ext cx="3772928" cy="369332"/>
          </a:xfrm>
          <a:prstGeom prst="rect">
            <a:avLst/>
          </a:prstGeom>
          <a:noFill/>
        </p:spPr>
        <p:txBody>
          <a:bodyPr wrap="square" rtlCol="0">
            <a:spAutoFit/>
          </a:bodyPr>
          <a:lstStyle/>
          <a:p>
            <a:r>
              <a:rPr lang="zh-CN" altLang="en-US" dirty="0">
                <a:solidFill>
                  <a:schemeClr val="bg2">
                    <a:lumMod val="50000"/>
                  </a:schemeClr>
                </a:solidFill>
              </a:rPr>
              <a:t>不确定性分析和参数</a:t>
            </a:r>
            <a:r>
              <a:rPr lang="zh-CN" altLang="en-US" dirty="0" smtClean="0">
                <a:solidFill>
                  <a:schemeClr val="bg2">
                    <a:lumMod val="50000"/>
                  </a:schemeClr>
                </a:solidFill>
              </a:rPr>
              <a:t>优化</a:t>
            </a:r>
            <a:endParaRPr lang="zh-CN" altLang="en-US" dirty="0">
              <a:solidFill>
                <a:schemeClr val="bg2">
                  <a:lumMod val="50000"/>
                </a:schemeClr>
              </a:solidFill>
            </a:endParaRPr>
          </a:p>
        </p:txBody>
      </p:sp>
      <p:sp>
        <p:nvSpPr>
          <p:cNvPr id="11" name="矩形 10"/>
          <p:cNvSpPr/>
          <p:nvPr/>
        </p:nvSpPr>
        <p:spPr>
          <a:xfrm>
            <a:off x="2763541" y="5256088"/>
            <a:ext cx="2539314" cy="46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分析和优化的方法</a:t>
            </a:r>
            <a:endParaRPr lang="zh-CN" altLang="en-US" dirty="0"/>
          </a:p>
        </p:txBody>
      </p:sp>
      <p:sp>
        <p:nvSpPr>
          <p:cNvPr id="12" name="矩形 11"/>
          <p:cNvSpPr/>
          <p:nvPr/>
        </p:nvSpPr>
        <p:spPr>
          <a:xfrm>
            <a:off x="6829172" y="3760575"/>
            <a:ext cx="4088028" cy="24260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endParaRPr>
          </a:p>
        </p:txBody>
      </p:sp>
      <p:sp>
        <p:nvSpPr>
          <p:cNvPr id="13" name="下箭头 12"/>
          <p:cNvSpPr/>
          <p:nvPr/>
        </p:nvSpPr>
        <p:spPr>
          <a:xfrm>
            <a:off x="3029980" y="2919626"/>
            <a:ext cx="746557" cy="932937"/>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5876157" y="4545232"/>
            <a:ext cx="1172856" cy="7949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上箭头 14"/>
          <p:cNvSpPr/>
          <p:nvPr/>
        </p:nvSpPr>
        <p:spPr>
          <a:xfrm>
            <a:off x="8018510" y="2836562"/>
            <a:ext cx="689919" cy="1016001"/>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776537" y="3052804"/>
            <a:ext cx="2640227" cy="369332"/>
          </a:xfrm>
          <a:prstGeom prst="rect">
            <a:avLst/>
          </a:prstGeom>
          <a:noFill/>
        </p:spPr>
        <p:txBody>
          <a:bodyPr wrap="square" rtlCol="0">
            <a:spAutoFit/>
          </a:bodyPr>
          <a:lstStyle/>
          <a:p>
            <a:r>
              <a:rPr lang="zh-CN" altLang="en-US" b="1" dirty="0" smtClean="0">
                <a:solidFill>
                  <a:srgbClr val="FF0000"/>
                </a:solidFill>
              </a:rPr>
              <a:t>待调的不确定性参数</a:t>
            </a:r>
            <a:endParaRPr lang="zh-CN" altLang="en-US" b="1" dirty="0">
              <a:solidFill>
                <a:srgbClr val="FF0000"/>
              </a:solidFill>
            </a:endParaRPr>
          </a:p>
        </p:txBody>
      </p:sp>
      <p:sp>
        <p:nvSpPr>
          <p:cNvPr id="17" name="文本框 16"/>
          <p:cNvSpPr txBox="1"/>
          <p:nvPr/>
        </p:nvSpPr>
        <p:spPr>
          <a:xfrm>
            <a:off x="8546762" y="3206233"/>
            <a:ext cx="3562860" cy="369332"/>
          </a:xfrm>
          <a:prstGeom prst="rect">
            <a:avLst/>
          </a:prstGeom>
          <a:noFill/>
        </p:spPr>
        <p:txBody>
          <a:bodyPr wrap="square" rtlCol="0">
            <a:spAutoFit/>
          </a:bodyPr>
          <a:lstStyle/>
          <a:p>
            <a:r>
              <a:rPr lang="zh-CN" altLang="en-US" dirty="0" smtClean="0"/>
              <a:t>将最优模式配置应用到模式中</a:t>
            </a:r>
            <a:endParaRPr lang="zh-CN" altLang="en-US" dirty="0"/>
          </a:p>
        </p:txBody>
      </p:sp>
      <p:sp>
        <p:nvSpPr>
          <p:cNvPr id="18" name="文本框 17"/>
          <p:cNvSpPr txBox="1"/>
          <p:nvPr/>
        </p:nvSpPr>
        <p:spPr>
          <a:xfrm>
            <a:off x="2169689" y="366865"/>
            <a:ext cx="7910286" cy="1077218"/>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不确定</a:t>
            </a:r>
            <a:r>
              <a:rPr lang="zh-CN" altLang="en-US" sz="3200" b="1" dirty="0">
                <a:latin typeface="Calibri" panose="020F0502020204030204" pitchFamily="34" charset="0"/>
                <a:cs typeface="Calibri" panose="020F0502020204030204" pitchFamily="34" charset="0"/>
              </a:rPr>
              <a:t>量化</a:t>
            </a:r>
            <a:r>
              <a:rPr lang="zh-CN" altLang="en-US" sz="3200" b="1" dirty="0" smtClean="0">
                <a:latin typeface="Calibri" panose="020F0502020204030204" pitchFamily="34" charset="0"/>
                <a:cs typeface="Calibri" panose="020F0502020204030204" pitchFamily="34" charset="0"/>
              </a:rPr>
              <a:t>分析方法的应用和概述</a:t>
            </a:r>
            <a:endParaRPr lang="en-US" altLang="zh-CN" sz="3200" b="1" dirty="0">
              <a:latin typeface="Calibri" panose="020F0502020204030204" pitchFamily="34" charset="0"/>
              <a:cs typeface="Calibri" panose="020F0502020204030204" pitchFamily="34" charset="0"/>
            </a:endParaRPr>
          </a:p>
          <a:p>
            <a:pPr algn="ctr"/>
            <a:endParaRPr lang="zh-CN" altLang="en-US" sz="32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27451" y="4426120"/>
            <a:ext cx="1680519" cy="646331"/>
          </a:xfrm>
          <a:prstGeom prst="rect">
            <a:avLst/>
          </a:prstGeom>
          <a:noFill/>
        </p:spPr>
        <p:txBody>
          <a:bodyPr wrap="square" rtlCol="0">
            <a:spAutoFit/>
          </a:bodyPr>
          <a:lstStyle/>
          <a:p>
            <a:r>
              <a:rPr lang="zh-CN" altLang="en-US" b="1" i="1" dirty="0" smtClean="0">
                <a:solidFill>
                  <a:srgbClr val="7030A0"/>
                </a:solidFill>
                <a:effectLst>
                  <a:outerShdw blurRad="38100" dist="38100" dir="2700000" algn="tl">
                    <a:srgbClr val="000000">
                      <a:alpha val="43137"/>
                    </a:srgbClr>
                  </a:outerShdw>
                </a:effectLst>
              </a:rPr>
              <a:t>是否灵活、高效、自动化</a:t>
            </a:r>
            <a:endParaRPr lang="en-US" altLang="zh-CN" b="1" i="1" dirty="0" smtClean="0">
              <a:solidFill>
                <a:srgbClr val="7030A0"/>
              </a:solidFill>
              <a:effectLst>
                <a:outerShdw blurRad="38100" dist="38100" dir="2700000" algn="tl">
                  <a:srgbClr val="000000">
                    <a:alpha val="43137"/>
                  </a:srgbClr>
                </a:outerShdw>
              </a:effectLst>
            </a:endParaRPr>
          </a:p>
        </p:txBody>
      </p:sp>
      <p:sp>
        <p:nvSpPr>
          <p:cNvPr id="21" name="矩形 20"/>
          <p:cNvSpPr/>
          <p:nvPr/>
        </p:nvSpPr>
        <p:spPr>
          <a:xfrm>
            <a:off x="7842883" y="4504040"/>
            <a:ext cx="2539314" cy="46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不确定参数的配置</a:t>
            </a:r>
          </a:p>
        </p:txBody>
      </p:sp>
      <p:sp>
        <p:nvSpPr>
          <p:cNvPr id="22" name="文本框 21"/>
          <p:cNvSpPr txBox="1"/>
          <p:nvPr/>
        </p:nvSpPr>
        <p:spPr>
          <a:xfrm>
            <a:off x="7049013" y="3963090"/>
            <a:ext cx="3772928" cy="369332"/>
          </a:xfrm>
          <a:prstGeom prst="rect">
            <a:avLst/>
          </a:prstGeom>
          <a:noFill/>
        </p:spPr>
        <p:txBody>
          <a:bodyPr wrap="square" rtlCol="0">
            <a:spAutoFit/>
          </a:bodyPr>
          <a:lstStyle/>
          <a:p>
            <a:pPr algn="ctr"/>
            <a:r>
              <a:rPr lang="zh-CN" altLang="en-US" dirty="0">
                <a:solidFill>
                  <a:schemeClr val="bg2">
                    <a:lumMod val="50000"/>
                  </a:schemeClr>
                </a:solidFill>
              </a:rPr>
              <a:t>更好的模式配置</a:t>
            </a:r>
            <a:endParaRPr lang="en-US" altLang="zh-CN" dirty="0">
              <a:solidFill>
                <a:schemeClr val="bg2">
                  <a:lumMod val="50000"/>
                </a:schemeClr>
              </a:solidFill>
            </a:endParaRPr>
          </a:p>
        </p:txBody>
      </p:sp>
      <p:sp>
        <p:nvSpPr>
          <p:cNvPr id="23" name="矩形 22"/>
          <p:cNvSpPr/>
          <p:nvPr/>
        </p:nvSpPr>
        <p:spPr>
          <a:xfrm>
            <a:off x="7877432" y="5340186"/>
            <a:ext cx="2539314" cy="46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模型的深入理解</a:t>
            </a:r>
            <a:endParaRPr lang="zh-CN" altLang="en-US" dirty="0"/>
          </a:p>
        </p:txBody>
      </p:sp>
    </p:spTree>
    <p:extLst>
      <p:ext uri="{BB962C8B-B14F-4D97-AF65-F5344CB8AC3E}">
        <p14:creationId xmlns:p14="http://schemas.microsoft.com/office/powerpoint/2010/main" val="102483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1"/>
          <p:cNvPicPr/>
          <p:nvPr/>
        </p:nvPicPr>
        <p:blipFill rotWithShape="1">
          <a:blip r:embed="rId2" cstate="print">
            <a:extLst>
              <a:ext uri="{28A0092B-C50C-407E-A947-70E740481C1C}">
                <a14:useLocalDpi xmlns:a14="http://schemas.microsoft.com/office/drawing/2010/main"/>
              </a:ext>
            </a:extLst>
          </a:blip>
          <a:srcRect/>
          <a:stretch/>
        </p:blipFill>
        <p:spPr bwMode="auto">
          <a:xfrm>
            <a:off x="2569028" y="1152755"/>
            <a:ext cx="7924800" cy="4985657"/>
          </a:xfrm>
          <a:prstGeom prst="rect">
            <a:avLst/>
          </a:prstGeom>
          <a:ln>
            <a:noFill/>
          </a:ln>
          <a:extLst>
            <a:ext uri="{53640926-AAD7-44D8-BBD7-CCE9431645EC}">
              <a14:shadowObscured xmlns:a14="http://schemas.microsoft.com/office/drawing/2010/main"/>
            </a:ext>
          </a:extLst>
        </p:spPr>
      </p:pic>
      <p:sp>
        <p:nvSpPr>
          <p:cNvPr id="3" name="文本框 2"/>
          <p:cNvSpPr txBox="1"/>
          <p:nvPr/>
        </p:nvSpPr>
        <p:spPr>
          <a:xfrm>
            <a:off x="2380342" y="264222"/>
            <a:ext cx="7910286" cy="1077218"/>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基于代理模式的参数校准流程</a:t>
            </a:r>
            <a:endParaRPr lang="zh-CN" altLang="en-US" sz="3200" b="1" dirty="0">
              <a:latin typeface="Calibri" panose="020F0502020204030204" pitchFamily="34" charset="0"/>
              <a:cs typeface="Calibri" panose="020F0502020204030204" pitchFamily="34" charset="0"/>
            </a:endParaRPr>
          </a:p>
          <a:p>
            <a:pPr algn="ctr"/>
            <a:endParaRPr lang="en-US" altLang="zh-CN"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81138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40230" y="1139861"/>
            <a:ext cx="10885714" cy="2585323"/>
          </a:xfrm>
          <a:prstGeom prst="rect">
            <a:avLst/>
          </a:prstGeom>
          <a:noFill/>
        </p:spPr>
        <p:txBody>
          <a:bodyPr wrap="square" rtlCol="0">
            <a:spAutoFit/>
          </a:bodyPr>
          <a:lstStyle/>
          <a:p>
            <a:r>
              <a:rPr lang="en-US" altLang="zh-CN" b="1" dirty="0" smtClean="0"/>
              <a:t>1</a:t>
            </a:r>
            <a:r>
              <a:rPr lang="zh-CN" altLang="en-US" b="1" dirty="0" smtClean="0"/>
              <a:t>、</a:t>
            </a:r>
            <a:r>
              <a:rPr lang="en-US" altLang="zh-CN" b="1" dirty="0"/>
              <a:t>Kriging  </a:t>
            </a:r>
            <a:endParaRPr lang="en-US" altLang="zh-CN" b="1" dirty="0" smtClean="0"/>
          </a:p>
          <a:p>
            <a:r>
              <a:rPr lang="en-US" altLang="zh-CN" dirty="0" smtClean="0"/>
              <a:t>Kriging </a:t>
            </a:r>
            <a:r>
              <a:rPr lang="zh-CN" altLang="en-US" dirty="0"/>
              <a:t>代理模式是⼀种基于随机过程的统计回归⽅法，在局部局域基于</a:t>
            </a:r>
            <a:r>
              <a:rPr lang="zh-CN" altLang="en-US" dirty="0" smtClean="0"/>
              <a:t>已知样本点</a:t>
            </a:r>
            <a:r>
              <a:rPr lang="zh-CN" altLang="en-US" dirty="0"/>
              <a:t>数据，对未知样本点进⾏⽆偏</a:t>
            </a:r>
            <a:r>
              <a:rPr lang="zh-CN" altLang="en-US" dirty="0" smtClean="0"/>
              <a:t>最优估计。</a:t>
            </a:r>
            <a:endParaRPr lang="en-US" altLang="zh-CN" dirty="0" smtClean="0"/>
          </a:p>
          <a:p>
            <a:r>
              <a:rPr lang="en-US" altLang="zh-CN" b="1" dirty="0" smtClean="0"/>
              <a:t>2</a:t>
            </a:r>
            <a:r>
              <a:rPr lang="zh-CN" altLang="en-US" b="1" dirty="0" smtClean="0"/>
              <a:t>、</a:t>
            </a:r>
            <a:r>
              <a:rPr lang="en-US" altLang="zh-CN" b="1" dirty="0" smtClean="0"/>
              <a:t>MARS</a:t>
            </a:r>
          </a:p>
          <a:p>
            <a:r>
              <a:rPr lang="zh-CN" altLang="en-US" dirty="0"/>
              <a:t>多元⾃适应回归样条（</a:t>
            </a:r>
            <a:r>
              <a:rPr lang="en-US" altLang="zh-CN" dirty="0"/>
              <a:t>MARS</a:t>
            </a:r>
            <a:r>
              <a:rPr lang="zh-CN" altLang="en-US" dirty="0"/>
              <a:t>）通过样条函数模拟复杂的⾮线性关系，是⼀</a:t>
            </a:r>
            <a:r>
              <a:rPr lang="zh-CN" altLang="en-US" dirty="0" smtClean="0"/>
              <a:t>种⾮</a:t>
            </a:r>
            <a:r>
              <a:rPr lang="zh-CN" altLang="en-US" dirty="0"/>
              <a:t>参数的回归⽅法。</a:t>
            </a:r>
            <a:r>
              <a:rPr lang="en-US" altLang="zh-CN" dirty="0"/>
              <a:t>MARS </a:t>
            </a:r>
            <a:r>
              <a:rPr lang="zh-CN" altLang="en-US" dirty="0"/>
              <a:t>将复杂的⾼维数据空间⾃动划分为独⽴的⼩区域，</a:t>
            </a:r>
            <a:r>
              <a:rPr lang="zh-CN" altLang="en-US" dirty="0" smtClean="0"/>
              <a:t>每个</a:t>
            </a:r>
            <a:r>
              <a:rPr lang="zh-CN" altLang="en-US" dirty="0"/>
              <a:t>⼦区域⽤分段的样条函数进⾏拟合</a:t>
            </a:r>
            <a:endParaRPr lang="en-US" altLang="zh-CN" dirty="0" smtClean="0"/>
          </a:p>
          <a:p>
            <a:r>
              <a:rPr lang="en-US" altLang="zh-CN" b="1" dirty="0" smtClean="0"/>
              <a:t>3</a:t>
            </a:r>
            <a:r>
              <a:rPr lang="zh-CN" altLang="en-US" b="1" dirty="0" smtClean="0"/>
              <a:t>、</a:t>
            </a:r>
            <a:r>
              <a:rPr lang="en-US" altLang="zh-CN" b="1" dirty="0" smtClean="0"/>
              <a:t>RBF</a:t>
            </a:r>
          </a:p>
          <a:p>
            <a:r>
              <a:rPr lang="en-US" altLang="zh-CN" dirty="0"/>
              <a:t>RBF</a:t>
            </a:r>
            <a:r>
              <a:rPr lang="zh-CN" altLang="en-US" dirty="0"/>
              <a:t>模型是一个实值函数。 在使用</a:t>
            </a:r>
            <a:r>
              <a:rPr lang="en-US" altLang="zh-CN" dirty="0"/>
              <a:t>RBF</a:t>
            </a:r>
            <a:r>
              <a:rPr lang="zh-CN" altLang="en-US" dirty="0"/>
              <a:t>模型的点</a:t>
            </a:r>
            <a:r>
              <a:rPr lang="en-US" altLang="zh-CN" dirty="0"/>
              <a:t>x</a:t>
            </a:r>
            <a:r>
              <a:rPr lang="zh-CN" altLang="en-US" dirty="0"/>
              <a:t>处的预测仅取决于训练集中</a:t>
            </a:r>
            <a:r>
              <a:rPr lang="en-US" altLang="zh-CN" dirty="0"/>
              <a:t>x</a:t>
            </a:r>
            <a:r>
              <a:rPr lang="zh-CN" altLang="en-US" dirty="0" smtClean="0"/>
              <a:t>与输出</a:t>
            </a:r>
            <a:r>
              <a:rPr lang="zh-CN" altLang="en-US" dirty="0"/>
              <a:t>已经被给</a:t>
            </a:r>
            <a:r>
              <a:rPr lang="zh-CN" altLang="en-US" dirty="0" smtClean="0"/>
              <a:t>出的其他点</a:t>
            </a:r>
            <a:r>
              <a:rPr lang="zh-CN" altLang="en-US" dirty="0"/>
              <a:t>之间的</a:t>
            </a:r>
            <a:r>
              <a:rPr lang="zh-CN" altLang="en-US" dirty="0" smtClean="0"/>
              <a:t>距离</a:t>
            </a:r>
            <a:r>
              <a:rPr lang="zh-CN" altLang="en-US" dirty="0"/>
              <a:t>。</a:t>
            </a:r>
          </a:p>
        </p:txBody>
      </p:sp>
      <p:sp>
        <p:nvSpPr>
          <p:cNvPr id="7" name="矩形 6"/>
          <p:cNvSpPr/>
          <p:nvPr/>
        </p:nvSpPr>
        <p:spPr>
          <a:xfrm>
            <a:off x="4774152" y="6108927"/>
            <a:ext cx="3719288" cy="369332"/>
          </a:xfrm>
          <a:prstGeom prst="rect">
            <a:avLst/>
          </a:prstGeom>
        </p:spPr>
        <p:txBody>
          <a:bodyPr wrap="none">
            <a:spAutoFit/>
          </a:bodyPr>
          <a:lstStyle/>
          <a:p>
            <a:pPr lvl="0" algn="ctr"/>
            <a:r>
              <a:rPr lang="en-GB" altLang="zh-CN" b="1" dirty="0">
                <a:ea typeface="Times New Roman" panose="02020603050405020304" pitchFamily="18" charset="0"/>
              </a:rPr>
              <a:t>The RMSEs for CLM-CASA’ model</a:t>
            </a:r>
            <a:endParaRPr lang="zh-CN" altLang="zh-CN" dirty="0">
              <a:effectLst/>
            </a:endParaRPr>
          </a:p>
        </p:txBody>
      </p:sp>
      <p:pic>
        <p:nvPicPr>
          <p:cNvPr id="10" name="image27.png"/>
          <p:cNvPicPr/>
          <p:nvPr/>
        </p:nvPicPr>
        <p:blipFill>
          <a:blip r:embed="rId2"/>
          <a:srcRect/>
          <a:stretch>
            <a:fillRect/>
          </a:stretch>
        </p:blipFill>
        <p:spPr>
          <a:xfrm>
            <a:off x="3317282" y="1392329"/>
            <a:ext cx="6400800" cy="4665709"/>
          </a:xfrm>
          <a:prstGeom prst="rect">
            <a:avLst/>
          </a:prstGeom>
          <a:ln/>
        </p:spPr>
      </p:pic>
      <p:sp>
        <p:nvSpPr>
          <p:cNvPr id="11" name="文本框 10"/>
          <p:cNvSpPr txBox="1"/>
          <p:nvPr/>
        </p:nvSpPr>
        <p:spPr>
          <a:xfrm>
            <a:off x="2380342" y="264222"/>
            <a:ext cx="7910286" cy="1077218"/>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常用</a:t>
            </a:r>
            <a:r>
              <a:rPr lang="zh-CN" altLang="en-US" sz="3200" b="1" dirty="0">
                <a:latin typeface="Calibri" panose="020F0502020204030204" pitchFamily="34" charset="0"/>
                <a:cs typeface="Calibri" panose="020F0502020204030204" pitchFamily="34" charset="0"/>
              </a:rPr>
              <a:t>的代理模式</a:t>
            </a:r>
            <a:r>
              <a:rPr lang="zh-CN" altLang="en-US" sz="3200" b="1" dirty="0" smtClean="0">
                <a:latin typeface="Calibri" panose="020F0502020204030204" pitchFamily="34" charset="0"/>
                <a:cs typeface="Calibri" panose="020F0502020204030204" pitchFamily="34" charset="0"/>
              </a:rPr>
              <a:t>介绍和对比</a:t>
            </a:r>
            <a:endParaRPr lang="zh-CN" altLang="en-US" sz="3200" b="1" dirty="0">
              <a:latin typeface="Calibri" panose="020F0502020204030204" pitchFamily="34" charset="0"/>
              <a:cs typeface="Calibri" panose="020F0502020204030204" pitchFamily="34" charset="0"/>
            </a:endParaRPr>
          </a:p>
          <a:p>
            <a:pPr algn="ctr"/>
            <a:endParaRPr lang="en-US" altLang="zh-CN"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91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900" decel="100000" fill="hold"/>
                                        <p:tgtEl>
                                          <p:spTgt spid="10"/>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32.png"/>
          <p:cNvPicPr/>
          <p:nvPr/>
        </p:nvPicPr>
        <p:blipFill>
          <a:blip r:embed="rId3"/>
          <a:srcRect/>
          <a:stretch>
            <a:fillRect/>
          </a:stretch>
        </p:blipFill>
        <p:spPr>
          <a:xfrm>
            <a:off x="6090839" y="892630"/>
            <a:ext cx="5658475" cy="4745112"/>
          </a:xfrm>
          <a:prstGeom prst="rect">
            <a:avLst/>
          </a:prstGeom>
          <a:ln/>
        </p:spPr>
      </p:pic>
      <p:pic>
        <p:nvPicPr>
          <p:cNvPr id="4" name="image34.png"/>
          <p:cNvPicPr/>
          <p:nvPr/>
        </p:nvPicPr>
        <p:blipFill>
          <a:blip r:embed="rId4"/>
          <a:srcRect/>
          <a:stretch>
            <a:fillRect/>
          </a:stretch>
        </p:blipFill>
        <p:spPr>
          <a:xfrm>
            <a:off x="140741" y="1094828"/>
            <a:ext cx="6183086" cy="4499945"/>
          </a:xfrm>
          <a:prstGeom prst="rect">
            <a:avLst/>
          </a:prstGeom>
          <a:ln/>
        </p:spPr>
      </p:pic>
      <p:sp>
        <p:nvSpPr>
          <p:cNvPr id="5" name="矩形 4"/>
          <p:cNvSpPr/>
          <p:nvPr/>
        </p:nvSpPr>
        <p:spPr>
          <a:xfrm>
            <a:off x="1331016" y="5594773"/>
            <a:ext cx="4312078" cy="369332"/>
          </a:xfrm>
          <a:prstGeom prst="rect">
            <a:avLst/>
          </a:prstGeom>
        </p:spPr>
        <p:txBody>
          <a:bodyPr wrap="none">
            <a:spAutoFit/>
          </a:bodyPr>
          <a:lstStyle/>
          <a:p>
            <a:r>
              <a:rPr lang="en-GB" altLang="zh-CN" b="1" dirty="0">
                <a:latin typeface="Times New Roman" panose="02020603050405020304" pitchFamily="18" charset="0"/>
                <a:ea typeface="Times New Roman" panose="02020603050405020304" pitchFamily="18" charset="0"/>
              </a:rPr>
              <a:t>The RMSEs for two-pool microbial model</a:t>
            </a:r>
            <a:endParaRPr lang="zh-CN" altLang="en-US" dirty="0"/>
          </a:p>
        </p:txBody>
      </p:sp>
      <p:sp>
        <p:nvSpPr>
          <p:cNvPr id="6" name="矩形 5"/>
          <p:cNvSpPr/>
          <p:nvPr/>
        </p:nvSpPr>
        <p:spPr>
          <a:xfrm>
            <a:off x="6833369" y="5594773"/>
            <a:ext cx="4570482" cy="369332"/>
          </a:xfrm>
          <a:prstGeom prst="rect">
            <a:avLst/>
          </a:prstGeom>
        </p:spPr>
        <p:txBody>
          <a:bodyPr wrap="none">
            <a:spAutoFit/>
          </a:bodyPr>
          <a:lstStyle/>
          <a:p>
            <a:pPr lvl="0" algn="ctr"/>
            <a:r>
              <a:rPr lang="en-GB" altLang="zh-CN" b="1" dirty="0">
                <a:ea typeface="Times New Roman" panose="02020603050405020304" pitchFamily="18" charset="0"/>
              </a:rPr>
              <a:t>The RMSEs for four-pool microbial model</a:t>
            </a:r>
            <a:endParaRPr lang="zh-CN" altLang="zh-CN" dirty="0">
              <a:effectLst/>
            </a:endParaRPr>
          </a:p>
        </p:txBody>
      </p:sp>
      <p:sp>
        <p:nvSpPr>
          <p:cNvPr id="7" name="文本框 6"/>
          <p:cNvSpPr txBox="1"/>
          <p:nvPr/>
        </p:nvSpPr>
        <p:spPr>
          <a:xfrm>
            <a:off x="2307771" y="384629"/>
            <a:ext cx="7910286" cy="1077218"/>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常用</a:t>
            </a:r>
            <a:r>
              <a:rPr lang="zh-CN" altLang="en-US" sz="3200" b="1" dirty="0">
                <a:latin typeface="Calibri" panose="020F0502020204030204" pitchFamily="34" charset="0"/>
                <a:cs typeface="Calibri" panose="020F0502020204030204" pitchFamily="34" charset="0"/>
              </a:rPr>
              <a:t>的代理模式</a:t>
            </a:r>
            <a:r>
              <a:rPr lang="zh-CN" altLang="en-US" sz="3200" b="1" dirty="0" smtClean="0">
                <a:latin typeface="Calibri" panose="020F0502020204030204" pitchFamily="34" charset="0"/>
                <a:cs typeface="Calibri" panose="020F0502020204030204" pitchFamily="34" charset="0"/>
              </a:rPr>
              <a:t>介绍和对比</a:t>
            </a:r>
            <a:endParaRPr lang="zh-CN" altLang="en-US" sz="3200" b="1" dirty="0">
              <a:latin typeface="Calibri" panose="020F0502020204030204" pitchFamily="34" charset="0"/>
              <a:cs typeface="Calibri" panose="020F0502020204030204" pitchFamily="34" charset="0"/>
            </a:endParaRPr>
          </a:p>
          <a:p>
            <a:pPr algn="ctr"/>
            <a:endParaRPr lang="en-US" altLang="zh-CN"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59463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4" descr="A close up of a map&#10;&#10;Description generated with high confidence"/>
          <p:cNvPicPr/>
          <p:nvPr/>
        </p:nvPicPr>
        <p:blipFill>
          <a:blip r:embed="rId2" cstate="print">
            <a:extLst>
              <a:ext uri="{28A0092B-C50C-407E-A947-70E740481C1C}">
                <a14:useLocalDpi xmlns:a14="http://schemas.microsoft.com/office/drawing/2010/main"/>
              </a:ext>
            </a:extLst>
          </a:blip>
          <a:stretch>
            <a:fillRect/>
          </a:stretch>
        </p:blipFill>
        <p:spPr>
          <a:xfrm>
            <a:off x="2485570" y="1280495"/>
            <a:ext cx="7278915" cy="5188858"/>
          </a:xfrm>
          <a:prstGeom prst="rect">
            <a:avLst/>
          </a:prstGeom>
        </p:spPr>
      </p:pic>
      <p:sp>
        <p:nvSpPr>
          <p:cNvPr id="5" name="矩形 4"/>
          <p:cNvSpPr/>
          <p:nvPr/>
        </p:nvSpPr>
        <p:spPr>
          <a:xfrm>
            <a:off x="4650013" y="6350000"/>
            <a:ext cx="3719288" cy="369332"/>
          </a:xfrm>
          <a:prstGeom prst="rect">
            <a:avLst/>
          </a:prstGeom>
        </p:spPr>
        <p:txBody>
          <a:bodyPr wrap="none">
            <a:spAutoFit/>
          </a:bodyPr>
          <a:lstStyle/>
          <a:p>
            <a:pPr lvl="0" algn="ctr"/>
            <a:r>
              <a:rPr lang="en-GB" altLang="zh-CN" b="1" dirty="0">
                <a:ea typeface="Times New Roman" panose="02020603050405020304" pitchFamily="18" charset="0"/>
              </a:rPr>
              <a:t>The RMSEs for CLM-CASA’ model</a:t>
            </a:r>
            <a:endParaRPr lang="zh-CN" altLang="zh-CN" dirty="0">
              <a:effectLst/>
            </a:endParaRPr>
          </a:p>
        </p:txBody>
      </p:sp>
      <p:sp>
        <p:nvSpPr>
          <p:cNvPr id="6" name="文本框 5"/>
          <p:cNvSpPr txBox="1"/>
          <p:nvPr/>
        </p:nvSpPr>
        <p:spPr>
          <a:xfrm>
            <a:off x="2307771" y="384629"/>
            <a:ext cx="7910286" cy="1077218"/>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代理模式优化与常用优化算法比较</a:t>
            </a:r>
            <a:endParaRPr lang="zh-CN" altLang="en-US" sz="3200" b="1" dirty="0">
              <a:latin typeface="Calibri" panose="020F0502020204030204" pitchFamily="34" charset="0"/>
              <a:cs typeface="Calibri" panose="020F0502020204030204" pitchFamily="34" charset="0"/>
            </a:endParaRPr>
          </a:p>
          <a:p>
            <a:pPr algn="ctr"/>
            <a:endParaRPr lang="en-US" altLang="zh-CN"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50238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6" descr="A picture containing text, map&#10;&#10;Description generated with very high confidence"/>
          <p:cNvPicPr/>
          <p:nvPr/>
        </p:nvPicPr>
        <p:blipFill>
          <a:blip r:embed="rId2" cstate="print">
            <a:extLst>
              <a:ext uri="{28A0092B-C50C-407E-A947-70E740481C1C}">
                <a14:useLocalDpi xmlns:a14="http://schemas.microsoft.com/office/drawing/2010/main"/>
              </a:ext>
            </a:extLst>
          </a:blip>
          <a:stretch>
            <a:fillRect/>
          </a:stretch>
        </p:blipFill>
        <p:spPr>
          <a:xfrm>
            <a:off x="139692" y="552177"/>
            <a:ext cx="6604000" cy="5456736"/>
          </a:xfrm>
          <a:prstGeom prst="rect">
            <a:avLst/>
          </a:prstGeom>
        </p:spPr>
      </p:pic>
      <p:sp>
        <p:nvSpPr>
          <p:cNvPr id="3" name="矩形 2"/>
          <p:cNvSpPr/>
          <p:nvPr/>
        </p:nvSpPr>
        <p:spPr>
          <a:xfrm>
            <a:off x="1156450" y="6136304"/>
            <a:ext cx="4570482" cy="369332"/>
          </a:xfrm>
          <a:prstGeom prst="rect">
            <a:avLst/>
          </a:prstGeom>
        </p:spPr>
        <p:txBody>
          <a:bodyPr wrap="none">
            <a:spAutoFit/>
          </a:bodyPr>
          <a:lstStyle/>
          <a:p>
            <a:pPr lvl="0" algn="ctr"/>
            <a:r>
              <a:rPr lang="en-GB" altLang="zh-CN" b="1" dirty="0">
                <a:ea typeface="Times New Roman" panose="02020603050405020304" pitchFamily="18" charset="0"/>
              </a:rPr>
              <a:t>The RMSEs for four-pool microbial model</a:t>
            </a:r>
            <a:endParaRPr lang="zh-CN" altLang="zh-CN" dirty="0">
              <a:effectLst/>
            </a:endParaRPr>
          </a:p>
        </p:txBody>
      </p:sp>
      <p:pic>
        <p:nvPicPr>
          <p:cNvPr id="4" name="Picture 26" descr="A picture containing text, map&#10;&#10;Description generated with very high confidence"/>
          <p:cNvPicPr/>
          <p:nvPr/>
        </p:nvPicPr>
        <p:blipFill>
          <a:blip r:embed="rId2" cstate="print">
            <a:extLst>
              <a:ext uri="{28A0092B-C50C-407E-A947-70E740481C1C}">
                <a14:useLocalDpi xmlns:a14="http://schemas.microsoft.com/office/drawing/2010/main"/>
              </a:ext>
            </a:extLst>
          </a:blip>
          <a:stretch>
            <a:fillRect/>
          </a:stretch>
        </p:blipFill>
        <p:spPr>
          <a:xfrm>
            <a:off x="6117772" y="805541"/>
            <a:ext cx="6074228" cy="5203372"/>
          </a:xfrm>
          <a:prstGeom prst="rect">
            <a:avLst/>
          </a:prstGeom>
        </p:spPr>
      </p:pic>
      <p:sp>
        <p:nvSpPr>
          <p:cNvPr id="5" name="矩形 4"/>
          <p:cNvSpPr/>
          <p:nvPr/>
        </p:nvSpPr>
        <p:spPr>
          <a:xfrm>
            <a:off x="7256374" y="6077611"/>
            <a:ext cx="4528804" cy="369332"/>
          </a:xfrm>
          <a:prstGeom prst="rect">
            <a:avLst/>
          </a:prstGeom>
        </p:spPr>
        <p:txBody>
          <a:bodyPr wrap="none">
            <a:spAutoFit/>
          </a:bodyPr>
          <a:lstStyle/>
          <a:p>
            <a:pPr lvl="0"/>
            <a:r>
              <a:rPr lang="en-GB" altLang="zh-CN" b="1" dirty="0"/>
              <a:t>The RMSEs for two-pool microbial model</a:t>
            </a:r>
            <a:endParaRPr lang="zh-CN" altLang="zh-CN" dirty="0">
              <a:effectLst/>
            </a:endParaRPr>
          </a:p>
        </p:txBody>
      </p:sp>
      <p:sp>
        <p:nvSpPr>
          <p:cNvPr id="6" name="文本框 5"/>
          <p:cNvSpPr txBox="1"/>
          <p:nvPr/>
        </p:nvSpPr>
        <p:spPr>
          <a:xfrm>
            <a:off x="2307771" y="384629"/>
            <a:ext cx="7910286" cy="1077218"/>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代理模式优化与常用优化算法比较</a:t>
            </a:r>
            <a:endParaRPr lang="zh-CN" altLang="en-US" sz="3200" b="1" dirty="0">
              <a:latin typeface="Calibri" panose="020F0502020204030204" pitchFamily="34" charset="0"/>
              <a:cs typeface="Calibri" panose="020F0502020204030204" pitchFamily="34" charset="0"/>
            </a:endParaRPr>
          </a:p>
          <a:p>
            <a:pPr algn="ctr"/>
            <a:endParaRPr lang="en-US" altLang="zh-CN"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78390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4"/>
          <p:cNvPicPr/>
          <p:nvPr/>
        </p:nvPicPr>
        <p:blipFill rotWithShape="1">
          <a:blip r:embed="rId2" cstate="print">
            <a:extLst>
              <a:ext uri="{28A0092B-C50C-407E-A947-70E740481C1C}">
                <a14:useLocalDpi xmlns:a14="http://schemas.microsoft.com/office/drawing/2010/main" val="0"/>
              </a:ext>
            </a:extLst>
          </a:blip>
          <a:srcRect l="388" t="11197" r="-388" b="10866"/>
          <a:stretch/>
        </p:blipFill>
        <p:spPr bwMode="auto">
          <a:xfrm>
            <a:off x="5856559" y="1125968"/>
            <a:ext cx="6175828" cy="4034971"/>
          </a:xfrm>
          <a:prstGeom prst="rect">
            <a:avLst/>
          </a:prstGeom>
          <a:ln>
            <a:noFill/>
          </a:ln>
          <a:extLst>
            <a:ext uri="{53640926-AAD7-44D8-BBD7-CCE9431645EC}">
              <a14:shadowObscured xmlns:a14="http://schemas.microsoft.com/office/drawing/2010/main"/>
            </a:ext>
          </a:extLst>
        </p:spPr>
      </p:pic>
      <p:pic>
        <p:nvPicPr>
          <p:cNvPr id="3" name="image38.png"/>
          <p:cNvPicPr/>
          <p:nvPr/>
        </p:nvPicPr>
        <p:blipFill>
          <a:blip r:embed="rId3"/>
          <a:srcRect/>
          <a:stretch>
            <a:fillRect/>
          </a:stretch>
        </p:blipFill>
        <p:spPr>
          <a:xfrm>
            <a:off x="493441" y="1061221"/>
            <a:ext cx="5399405" cy="4082415"/>
          </a:xfrm>
          <a:prstGeom prst="rect">
            <a:avLst/>
          </a:prstGeom>
          <a:ln/>
        </p:spPr>
      </p:pic>
      <p:sp>
        <p:nvSpPr>
          <p:cNvPr id="4" name="文本框 3"/>
          <p:cNvSpPr txBox="1"/>
          <p:nvPr/>
        </p:nvSpPr>
        <p:spPr>
          <a:xfrm>
            <a:off x="1719941" y="433384"/>
            <a:ext cx="9173029" cy="1077218"/>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代理模式优化结果与</a:t>
            </a:r>
            <a:r>
              <a:rPr lang="en-US" altLang="zh-CN" sz="3200" b="1" dirty="0" smtClean="0">
                <a:latin typeface="Calibri" panose="020F0502020204030204" pitchFamily="34" charset="0"/>
                <a:cs typeface="Calibri" panose="020F0502020204030204" pitchFamily="34" charset="0"/>
              </a:rPr>
              <a:t>MCMC</a:t>
            </a:r>
            <a:r>
              <a:rPr lang="zh-CN" altLang="en-US" sz="3200" b="1" dirty="0" smtClean="0">
                <a:latin typeface="Calibri" panose="020F0502020204030204" pitchFamily="34" charset="0"/>
                <a:cs typeface="Calibri" panose="020F0502020204030204" pitchFamily="34" charset="0"/>
              </a:rPr>
              <a:t>采样参数后验分布图</a:t>
            </a:r>
            <a:endParaRPr lang="zh-CN" altLang="en-US" sz="3200" b="1" dirty="0">
              <a:latin typeface="Calibri" panose="020F0502020204030204" pitchFamily="34" charset="0"/>
              <a:cs typeface="Calibri" panose="020F0502020204030204" pitchFamily="34" charset="0"/>
            </a:endParaRPr>
          </a:p>
          <a:p>
            <a:pPr algn="ctr"/>
            <a:endParaRPr lang="en-US" altLang="zh-CN" sz="3200" b="1" dirty="0">
              <a:latin typeface="Calibri" panose="020F0502020204030204" pitchFamily="34" charset="0"/>
              <a:cs typeface="Calibri" panose="020F0502020204030204" pitchFamily="34" charset="0"/>
            </a:endParaRPr>
          </a:p>
        </p:txBody>
      </p:sp>
      <p:sp>
        <p:nvSpPr>
          <p:cNvPr id="5" name="矩形 4"/>
          <p:cNvSpPr/>
          <p:nvPr/>
        </p:nvSpPr>
        <p:spPr>
          <a:xfrm>
            <a:off x="268513" y="5232864"/>
            <a:ext cx="6183085" cy="1338828"/>
          </a:xfrm>
          <a:prstGeom prst="rect">
            <a:avLst/>
          </a:prstGeom>
        </p:spPr>
        <p:txBody>
          <a:bodyPr wrap="square">
            <a:spAutoFit/>
          </a:bodyPr>
          <a:lstStyle/>
          <a:p>
            <a:pPr algn="just">
              <a:lnSpc>
                <a:spcPct val="150000"/>
              </a:lnSpc>
              <a:spcAft>
                <a:spcPts val="1000"/>
              </a:spcAft>
            </a:pPr>
            <a:r>
              <a:rPr lang="en-GB" altLang="zh-CN" b="1" dirty="0">
                <a:solidFill>
                  <a:srgbClr val="000000"/>
                </a:solidFill>
                <a:latin typeface="Times New Roman" panose="02020603050405020304" pitchFamily="18" charset="0"/>
                <a:ea typeface="Times New Roman" panose="02020603050405020304" pitchFamily="18" charset="0"/>
              </a:rPr>
              <a:t>Frequency distributions of 20 calibrated parameters of CLM-CASA’ model by Bayesian MCMC </a:t>
            </a:r>
            <a:r>
              <a:rPr lang="en-GB" altLang="zh-CN" b="1" dirty="0" smtClean="0">
                <a:solidFill>
                  <a:srgbClr val="000000"/>
                </a:solidFill>
                <a:latin typeface="Times New Roman" panose="02020603050405020304" pitchFamily="18" charset="0"/>
                <a:ea typeface="Times New Roman" panose="02020603050405020304" pitchFamily="18" charset="0"/>
              </a:rPr>
              <a:t>approach and </a:t>
            </a:r>
            <a:r>
              <a:rPr lang="en-GB" altLang="zh-CN" b="1" dirty="0">
                <a:solidFill>
                  <a:srgbClr val="000000"/>
                </a:solidFill>
                <a:latin typeface="Times New Roman" panose="02020603050405020304" pitchFamily="18" charset="0"/>
                <a:ea typeface="Times New Roman" panose="02020603050405020304" pitchFamily="18" charset="0"/>
              </a:rPr>
              <a:t>surrogate-based optimization (blue line in each subgraph).</a:t>
            </a:r>
            <a:endParaRPr lang="zh-CN" altLang="zh-CN" sz="3200" dirty="0">
              <a:solidFill>
                <a:srgbClr val="000000"/>
              </a:solidFill>
              <a:effectLst/>
              <a:latin typeface="Times New Roman" panose="02020603050405020304" pitchFamily="18" charset="0"/>
              <a:ea typeface="宋体" panose="02010600030101010101" pitchFamily="2" charset="-122"/>
            </a:endParaRPr>
          </a:p>
        </p:txBody>
      </p:sp>
      <p:sp>
        <p:nvSpPr>
          <p:cNvPr id="6" name="矩形 5"/>
          <p:cNvSpPr/>
          <p:nvPr/>
        </p:nvSpPr>
        <p:spPr>
          <a:xfrm>
            <a:off x="6553200" y="5143636"/>
            <a:ext cx="5551714" cy="2652008"/>
          </a:xfrm>
          <a:prstGeom prst="rect">
            <a:avLst/>
          </a:prstGeom>
        </p:spPr>
        <p:txBody>
          <a:bodyPr wrap="square">
            <a:spAutoFit/>
          </a:bodyPr>
          <a:lstStyle/>
          <a:p>
            <a:pPr algn="just">
              <a:lnSpc>
                <a:spcPct val="150000"/>
              </a:lnSpc>
              <a:spcAft>
                <a:spcPts val="1000"/>
              </a:spcAft>
            </a:pPr>
            <a:r>
              <a:rPr lang="en-GB" altLang="zh-CN" b="1" dirty="0">
                <a:solidFill>
                  <a:srgbClr val="000000"/>
                </a:solidFill>
                <a:latin typeface="Times New Roman" panose="02020603050405020304" pitchFamily="18" charset="0"/>
                <a:ea typeface="Times New Roman" panose="02020603050405020304" pitchFamily="18" charset="0"/>
              </a:rPr>
              <a:t>Posterior probability density functions of the four-pool microbial model parameters </a:t>
            </a:r>
            <a:r>
              <a:rPr lang="en-GB" altLang="zh-CN" b="1" dirty="0" smtClean="0">
                <a:solidFill>
                  <a:srgbClr val="000000"/>
                </a:solidFill>
                <a:latin typeface="Times New Roman" panose="02020603050405020304" pitchFamily="18" charset="0"/>
                <a:ea typeface="Times New Roman" panose="02020603050405020304" pitchFamily="18" charset="0"/>
              </a:rPr>
              <a:t>(Bayesian </a:t>
            </a:r>
            <a:r>
              <a:rPr lang="en-GB" altLang="zh-CN" b="1" dirty="0">
                <a:solidFill>
                  <a:srgbClr val="000000"/>
                </a:solidFill>
                <a:latin typeface="Times New Roman" panose="02020603050405020304" pitchFamily="18" charset="0"/>
                <a:ea typeface="Times New Roman" panose="02020603050405020304" pitchFamily="18" charset="0"/>
              </a:rPr>
              <a:t>MCMC). The blue vertical lines are the final calibrated parameter values by our surrogate-based optimization.</a:t>
            </a:r>
            <a:endParaRPr lang="zh-CN" altLang="zh-CN" sz="3200" dirty="0">
              <a:solidFill>
                <a:srgbClr val="000000"/>
              </a:solidFill>
              <a:latin typeface="Times New Roman" panose="02020603050405020304" pitchFamily="18" charset="0"/>
              <a:ea typeface="宋体" panose="02010600030101010101" pitchFamily="2" charset="-122"/>
            </a:endParaRPr>
          </a:p>
          <a:p>
            <a:r>
              <a:rPr lang="en-GB" altLang="zh-CN" sz="3200" dirty="0">
                <a:latin typeface="Times New Roman" panose="02020603050405020304" pitchFamily="18" charset="0"/>
                <a:ea typeface="宋体" panose="02010600030101010101" pitchFamily="2" charset="-122"/>
              </a:rPr>
              <a:t/>
            </a:r>
            <a:br>
              <a:rPr lang="en-GB" altLang="zh-CN" sz="3200" dirty="0">
                <a:latin typeface="Times New Roman" panose="02020603050405020304" pitchFamily="18" charset="0"/>
                <a:ea typeface="宋体" panose="02010600030101010101" pitchFamily="2" charset="-122"/>
              </a:rPr>
            </a:br>
            <a:endParaRPr lang="zh-CN" altLang="en-US" dirty="0"/>
          </a:p>
        </p:txBody>
      </p:sp>
    </p:spTree>
    <p:extLst>
      <p:ext uri="{BB962C8B-B14F-4D97-AF65-F5344CB8AC3E}">
        <p14:creationId xmlns:p14="http://schemas.microsoft.com/office/powerpoint/2010/main" val="17209257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37770" y="413658"/>
            <a:ext cx="9884229" cy="584775"/>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基于分布式系统的高效气候系统模式数据的分析框架</a:t>
            </a:r>
            <a:endParaRPr lang="en-US" altLang="zh-CN" sz="3200" b="1" dirty="0">
              <a:latin typeface="Calibri" panose="020F0502020204030204" pitchFamily="34" charset="0"/>
              <a:cs typeface="Calibri" panose="020F0502020204030204" pitchFamily="34" charset="0"/>
            </a:endParaRPr>
          </a:p>
        </p:txBody>
      </p:sp>
      <p:sp>
        <p:nvSpPr>
          <p:cNvPr id="5" name="矩形 4"/>
          <p:cNvSpPr/>
          <p:nvPr/>
        </p:nvSpPr>
        <p:spPr>
          <a:xfrm>
            <a:off x="892631" y="2104574"/>
            <a:ext cx="10210800" cy="703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a:p>
            <a:pPr algn="ctr"/>
            <a:r>
              <a:rPr lang="en-US" altLang="zh-CN" dirty="0" smtClean="0"/>
              <a:t>In-transit </a:t>
            </a:r>
            <a:r>
              <a:rPr lang="zh-CN" altLang="en-US" dirty="0"/>
              <a:t>数据后处理⽅式</a:t>
            </a:r>
          </a:p>
          <a:p>
            <a:pPr algn="ctr"/>
            <a:endParaRPr lang="zh-CN" altLang="en-US" dirty="0"/>
          </a:p>
        </p:txBody>
      </p:sp>
      <p:sp>
        <p:nvSpPr>
          <p:cNvPr id="6" name="文本框 5"/>
          <p:cNvSpPr txBox="1"/>
          <p:nvPr/>
        </p:nvSpPr>
        <p:spPr>
          <a:xfrm>
            <a:off x="892631" y="1463433"/>
            <a:ext cx="10268856" cy="369332"/>
          </a:xfrm>
          <a:prstGeom prst="rect">
            <a:avLst/>
          </a:prstGeom>
          <a:noFill/>
        </p:spPr>
        <p:txBody>
          <a:bodyPr wrap="square" rtlCol="0">
            <a:spAutoFit/>
          </a:bodyPr>
          <a:lstStyle/>
          <a:p>
            <a:r>
              <a:rPr lang="zh-CN" altLang="en-US" dirty="0"/>
              <a:t>利⽤传统的计算和后处理串⾏⽅法对如此巨⼤的数据进⾏后处理和可视化分析需要极⾼的计算</a:t>
            </a:r>
            <a:r>
              <a:rPr lang="zh-CN" altLang="en-US" dirty="0" smtClean="0"/>
              <a:t>成本</a:t>
            </a:r>
            <a:endParaRPr lang="zh-CN" altLang="en-US" dirty="0"/>
          </a:p>
        </p:txBody>
      </p:sp>
      <p:sp>
        <p:nvSpPr>
          <p:cNvPr id="7" name="文本框 6"/>
          <p:cNvSpPr txBox="1"/>
          <p:nvPr/>
        </p:nvSpPr>
        <p:spPr>
          <a:xfrm>
            <a:off x="892631" y="3080326"/>
            <a:ext cx="10268856" cy="369332"/>
          </a:xfrm>
          <a:prstGeom prst="rect">
            <a:avLst/>
          </a:prstGeom>
          <a:noFill/>
        </p:spPr>
        <p:txBody>
          <a:bodyPr wrap="square" rtlCol="0">
            <a:spAutoFit/>
          </a:bodyPr>
          <a:lstStyle/>
          <a:p>
            <a:r>
              <a:rPr lang="zh-CN" altLang="en-US" dirty="0"/>
              <a:t>如何增加数据访问的局部性，减少网络间的数据传输？</a:t>
            </a:r>
            <a:endParaRPr kumimoji="1" lang="en-US" altLang="zh-CN" dirty="0"/>
          </a:p>
        </p:txBody>
      </p:sp>
      <p:sp>
        <p:nvSpPr>
          <p:cNvPr id="8" name="矩形 7"/>
          <p:cNvSpPr/>
          <p:nvPr/>
        </p:nvSpPr>
        <p:spPr>
          <a:xfrm>
            <a:off x="892630" y="3704106"/>
            <a:ext cx="10210800" cy="703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改变</a:t>
            </a:r>
            <a:r>
              <a:rPr lang="zh-CN" altLang="en-US" dirty="0" smtClean="0"/>
              <a:t>模式</a:t>
            </a:r>
            <a:r>
              <a:rPr lang="zh-CN" altLang="en-US" dirty="0"/>
              <a:t>输出的</a:t>
            </a:r>
            <a:r>
              <a:rPr lang="en-US" altLang="zh-CN" dirty="0" err="1"/>
              <a:t>NetCDF</a:t>
            </a:r>
            <a:r>
              <a:rPr lang="en-US" altLang="zh-CN" dirty="0"/>
              <a:t> </a:t>
            </a:r>
            <a:r>
              <a:rPr lang="zh-CN" altLang="en-US" dirty="0"/>
              <a:t>数据的存储⽅式</a:t>
            </a:r>
          </a:p>
        </p:txBody>
      </p:sp>
      <p:sp>
        <p:nvSpPr>
          <p:cNvPr id="9" name="文本框 8"/>
          <p:cNvSpPr txBox="1"/>
          <p:nvPr/>
        </p:nvSpPr>
        <p:spPr>
          <a:xfrm>
            <a:off x="957945" y="4718265"/>
            <a:ext cx="10268856" cy="369332"/>
          </a:xfrm>
          <a:prstGeom prst="rect">
            <a:avLst/>
          </a:prstGeom>
          <a:noFill/>
        </p:spPr>
        <p:txBody>
          <a:bodyPr wrap="square" rtlCol="0">
            <a:spAutoFit/>
          </a:bodyPr>
          <a:lstStyle/>
          <a:p>
            <a:r>
              <a:rPr kumimoji="1" lang="zh-CN" altLang="en-US" dirty="0"/>
              <a:t>如何最大化的重叠数据读取、网络传输和</a:t>
            </a:r>
            <a:r>
              <a:rPr kumimoji="1" lang="zh-CN" altLang="en-US" dirty="0" smtClean="0"/>
              <a:t>数据分析？</a:t>
            </a:r>
            <a:endParaRPr lang="zh-CN" altLang="en-US" dirty="0"/>
          </a:p>
        </p:txBody>
      </p:sp>
      <p:sp>
        <p:nvSpPr>
          <p:cNvPr id="10" name="矩形 9"/>
          <p:cNvSpPr/>
          <p:nvPr/>
        </p:nvSpPr>
        <p:spPr>
          <a:xfrm>
            <a:off x="950687" y="5324684"/>
            <a:ext cx="10210800" cy="703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并⾏数据处理的⼯作</a:t>
            </a:r>
            <a:r>
              <a:rPr lang="zh-CN" altLang="en-US" dirty="0" smtClean="0"/>
              <a:t>框架</a:t>
            </a:r>
            <a:r>
              <a:rPr lang="en-US" altLang="zh-CN" dirty="0" err="1" smtClean="0"/>
              <a:t>ParSA</a:t>
            </a:r>
            <a:endParaRPr lang="zh-CN" altLang="en-US" dirty="0"/>
          </a:p>
        </p:txBody>
      </p:sp>
    </p:spTree>
    <p:extLst>
      <p:ext uri="{BB962C8B-B14F-4D97-AF65-F5344CB8AC3E}">
        <p14:creationId xmlns:p14="http://schemas.microsoft.com/office/powerpoint/2010/main" val="5229787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95714" y="1028780"/>
            <a:ext cx="8926285" cy="5274623"/>
          </a:xfrm>
          <a:prstGeom prst="rect">
            <a:avLst/>
          </a:prstGeom>
        </p:spPr>
      </p:pic>
      <p:sp>
        <p:nvSpPr>
          <p:cNvPr id="3" name="文本框 2"/>
          <p:cNvSpPr txBox="1"/>
          <p:nvPr/>
        </p:nvSpPr>
        <p:spPr>
          <a:xfrm>
            <a:off x="1037770" y="333830"/>
            <a:ext cx="9884229" cy="584775"/>
          </a:xfrm>
          <a:prstGeom prst="rect">
            <a:avLst/>
          </a:prstGeom>
          <a:noFill/>
        </p:spPr>
        <p:txBody>
          <a:bodyPr wrap="square" rtlCol="0">
            <a:spAutoFit/>
          </a:bodyPr>
          <a:lstStyle/>
          <a:p>
            <a:pPr algn="ctr"/>
            <a:r>
              <a:rPr lang="en-US" altLang="zh-CN" sz="3200" b="1" dirty="0">
                <a:latin typeface="Calibri" panose="020F0502020204030204" pitchFamily="34" charset="0"/>
                <a:cs typeface="Calibri" panose="020F0502020204030204" pitchFamily="34" charset="0"/>
              </a:rPr>
              <a:t>In-transit </a:t>
            </a:r>
            <a:r>
              <a:rPr lang="zh-CN" altLang="en-US" sz="3200" b="1" dirty="0">
                <a:latin typeface="Calibri" panose="020F0502020204030204" pitchFamily="34" charset="0"/>
                <a:cs typeface="Calibri" panose="020F0502020204030204" pitchFamily="34" charset="0"/>
              </a:rPr>
              <a:t>数据后处理</a:t>
            </a:r>
            <a:r>
              <a:rPr lang="zh-CN" altLang="en-US" sz="3200" b="1" dirty="0" smtClean="0">
                <a:latin typeface="Calibri" panose="020F0502020204030204" pitchFamily="34" charset="0"/>
                <a:cs typeface="Calibri" panose="020F0502020204030204" pitchFamily="34" charset="0"/>
              </a:rPr>
              <a:t>⽅式</a:t>
            </a:r>
            <a:endParaRPr lang="zh-CN" alt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6288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21350" y="1639329"/>
            <a:ext cx="8575370" cy="3912973"/>
          </a:xfrm>
          <a:prstGeom prst="rect">
            <a:avLst/>
          </a:prstGeom>
        </p:spPr>
      </p:pic>
      <p:sp>
        <p:nvSpPr>
          <p:cNvPr id="3" name="文本框 2"/>
          <p:cNvSpPr txBox="1"/>
          <p:nvPr/>
        </p:nvSpPr>
        <p:spPr>
          <a:xfrm>
            <a:off x="1037770" y="333830"/>
            <a:ext cx="9884229" cy="584775"/>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模式</a:t>
            </a:r>
            <a:r>
              <a:rPr lang="zh-CN" altLang="en-US" sz="3200" b="1" dirty="0">
                <a:latin typeface="Calibri" panose="020F0502020204030204" pitchFamily="34" charset="0"/>
                <a:cs typeface="Calibri" panose="020F0502020204030204" pitchFamily="34" charset="0"/>
              </a:rPr>
              <a:t>输出的</a:t>
            </a:r>
            <a:r>
              <a:rPr lang="en-US" altLang="zh-CN" sz="3200" b="1" dirty="0" err="1">
                <a:latin typeface="Calibri" panose="020F0502020204030204" pitchFamily="34" charset="0"/>
                <a:cs typeface="Calibri" panose="020F0502020204030204" pitchFamily="34" charset="0"/>
              </a:rPr>
              <a:t>NetCDF</a:t>
            </a:r>
            <a:r>
              <a:rPr lang="en-US" altLang="zh-CN" sz="3200" b="1" dirty="0">
                <a:latin typeface="Calibri" panose="020F0502020204030204" pitchFamily="34" charset="0"/>
                <a:cs typeface="Calibri" panose="020F0502020204030204" pitchFamily="34" charset="0"/>
              </a:rPr>
              <a:t> </a:t>
            </a:r>
            <a:r>
              <a:rPr lang="zh-CN" altLang="en-US" sz="3200" b="1" dirty="0">
                <a:latin typeface="Calibri" panose="020F0502020204030204" pitchFamily="34" charset="0"/>
                <a:cs typeface="Calibri" panose="020F0502020204030204" pitchFamily="34" charset="0"/>
              </a:rPr>
              <a:t>数据的存储⽅式</a:t>
            </a:r>
            <a:endParaRPr lang="en-US" altLang="zh-CN"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7635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7770" y="333830"/>
            <a:ext cx="9884229" cy="584775"/>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模式运行参数和对应输出结果的数据库设计</a:t>
            </a:r>
            <a:endParaRPr lang="en-US" altLang="zh-CN" sz="3200" b="1" dirty="0">
              <a:latin typeface="Calibri" panose="020F0502020204030204" pitchFamily="34" charset="0"/>
              <a:cs typeface="Calibri" panose="020F0502020204030204" pitchFamily="34" charset="0"/>
            </a:endParaRPr>
          </a:p>
        </p:txBody>
      </p:sp>
      <p:pic>
        <p:nvPicPr>
          <p:cNvPr id="4" name="图片 3"/>
          <p:cNvPicPr>
            <a:picLocks noChangeAspect="1"/>
          </p:cNvPicPr>
          <p:nvPr/>
        </p:nvPicPr>
        <p:blipFill>
          <a:blip r:embed="rId3"/>
          <a:stretch>
            <a:fillRect/>
          </a:stretch>
        </p:blipFill>
        <p:spPr>
          <a:xfrm>
            <a:off x="1908989" y="1000985"/>
            <a:ext cx="9128691" cy="5527589"/>
          </a:xfrm>
          <a:prstGeom prst="rect">
            <a:avLst/>
          </a:prstGeom>
        </p:spPr>
      </p:pic>
    </p:spTree>
    <p:extLst>
      <p:ext uri="{BB962C8B-B14F-4D97-AF65-F5344CB8AC3E}">
        <p14:creationId xmlns:p14="http://schemas.microsoft.com/office/powerpoint/2010/main" val="806696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590676" y="1042986"/>
            <a:ext cx="9315450" cy="4772025"/>
          </a:xfrm>
          <a:prstGeom prst="rect">
            <a:avLst/>
          </a:prstGeom>
        </p:spPr>
      </p:pic>
      <p:sp>
        <p:nvSpPr>
          <p:cNvPr id="3" name="文本框 2"/>
          <p:cNvSpPr txBox="1"/>
          <p:nvPr/>
        </p:nvSpPr>
        <p:spPr>
          <a:xfrm>
            <a:off x="2111828" y="631372"/>
            <a:ext cx="7910286" cy="1077218"/>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不确定</a:t>
            </a:r>
            <a:r>
              <a:rPr lang="zh-CN" altLang="en-US" sz="3200" b="1" dirty="0">
                <a:latin typeface="Calibri" panose="020F0502020204030204" pitchFamily="34" charset="0"/>
                <a:cs typeface="Calibri" panose="020F0502020204030204" pitchFamily="34" charset="0"/>
              </a:rPr>
              <a:t>量化分析⽅法分类</a:t>
            </a:r>
            <a:endParaRPr lang="en-US" altLang="zh-CN" sz="3200" b="1" dirty="0">
              <a:latin typeface="Calibri" panose="020F0502020204030204" pitchFamily="34" charset="0"/>
              <a:cs typeface="Calibri" panose="020F0502020204030204" pitchFamily="34" charset="0"/>
            </a:endParaRPr>
          </a:p>
          <a:p>
            <a:pPr algn="ct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01255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775857" y="1175657"/>
            <a:ext cx="6774907" cy="5428342"/>
          </a:xfrm>
          <a:prstGeom prst="rect">
            <a:avLst/>
          </a:prstGeom>
        </p:spPr>
      </p:pic>
      <p:sp>
        <p:nvSpPr>
          <p:cNvPr id="3" name="文本框 2"/>
          <p:cNvSpPr txBox="1"/>
          <p:nvPr/>
        </p:nvSpPr>
        <p:spPr>
          <a:xfrm>
            <a:off x="1161141" y="355601"/>
            <a:ext cx="9884229" cy="584775"/>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并⾏数据处理的⼯作框架</a:t>
            </a:r>
            <a:r>
              <a:rPr lang="en-US" altLang="zh-CN" sz="3200" b="1" dirty="0" err="1">
                <a:latin typeface="Calibri" panose="020F0502020204030204" pitchFamily="34" charset="0"/>
                <a:cs typeface="Calibri" panose="020F0502020204030204" pitchFamily="34" charset="0"/>
              </a:rPr>
              <a:t>ParSA</a:t>
            </a:r>
            <a:endParaRPr lang="en-US" altLang="zh-CN"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3995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590801" y="1093777"/>
            <a:ext cx="6756400" cy="5619760"/>
          </a:xfrm>
          <a:prstGeom prst="rect">
            <a:avLst/>
          </a:prstGeom>
        </p:spPr>
      </p:pic>
      <p:sp>
        <p:nvSpPr>
          <p:cNvPr id="3" name="文本框 2"/>
          <p:cNvSpPr txBox="1"/>
          <p:nvPr/>
        </p:nvSpPr>
        <p:spPr>
          <a:xfrm>
            <a:off x="1161141" y="355601"/>
            <a:ext cx="9884229" cy="584775"/>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不同</a:t>
            </a:r>
            <a:r>
              <a:rPr lang="zh-CN" altLang="en-US" sz="3200" b="1" dirty="0">
                <a:latin typeface="Calibri" panose="020F0502020204030204" pitchFamily="34" charset="0"/>
                <a:cs typeface="Calibri" panose="020F0502020204030204" pitchFamily="34" charset="0"/>
              </a:rPr>
              <a:t>任务优化策略的性能比较</a:t>
            </a:r>
            <a:endParaRPr lang="en-US" altLang="zh-CN"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72025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52171"/>
            <a:ext cx="12192000" cy="16981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Segoe Script" panose="030B0504020000000003" pitchFamily="66" charset="0"/>
                <a:ea typeface="微软雅黑" panose="020B0503020204020204" pitchFamily="34" charset="-122"/>
              </a:rPr>
              <a:t>Thank you very much</a:t>
            </a:r>
            <a:endParaRPr lang="zh-CN" altLang="en-US" sz="3600" dirty="0">
              <a:latin typeface="Segoe Script" panose="030B0504020000000003" pitchFamily="66" charset="0"/>
              <a:ea typeface="微软雅黑" panose="020B0503020204020204" pitchFamily="34" charset="-122"/>
            </a:endParaRPr>
          </a:p>
        </p:txBody>
      </p:sp>
      <p:sp>
        <p:nvSpPr>
          <p:cNvPr id="3" name="文本框 2"/>
          <p:cNvSpPr txBox="1"/>
          <p:nvPr/>
        </p:nvSpPr>
        <p:spPr>
          <a:xfrm>
            <a:off x="3965146" y="4170111"/>
            <a:ext cx="4818743" cy="369332"/>
          </a:xfrm>
          <a:prstGeom prst="rect">
            <a:avLst/>
          </a:prstGeom>
          <a:noFill/>
        </p:spPr>
        <p:txBody>
          <a:bodyPr wrap="square" rtlCol="0">
            <a:spAutoFit/>
          </a:bodyPr>
          <a:lstStyle/>
          <a:p>
            <a:pPr algn="ctr"/>
            <a:r>
              <a:rPr lang="zh-CN" altLang="en-US" dirty="0"/>
              <a:t>汇报</a:t>
            </a:r>
            <a:r>
              <a:rPr lang="zh-CN" altLang="en-US" dirty="0" smtClean="0"/>
              <a:t>人：吴</a:t>
            </a:r>
            <a:r>
              <a:rPr lang="zh-CN" altLang="en-US" dirty="0" smtClean="0"/>
              <a:t>利</a:t>
            </a:r>
            <a:endParaRPr lang="zh-CN" altLang="en-US" dirty="0"/>
          </a:p>
        </p:txBody>
      </p:sp>
    </p:spTree>
    <p:extLst>
      <p:ext uri="{BB962C8B-B14F-4D97-AF65-F5344CB8AC3E}">
        <p14:creationId xmlns:p14="http://schemas.microsoft.com/office/powerpoint/2010/main" val="5403310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80572" y="1518124"/>
            <a:ext cx="8373285" cy="4989239"/>
          </a:xfrm>
          <a:prstGeom prst="rect">
            <a:avLst/>
          </a:prstGeom>
        </p:spPr>
      </p:pic>
      <p:sp>
        <p:nvSpPr>
          <p:cNvPr id="3" name="文本框 2"/>
          <p:cNvSpPr txBox="1"/>
          <p:nvPr/>
        </p:nvSpPr>
        <p:spPr>
          <a:xfrm>
            <a:off x="2307771" y="384629"/>
            <a:ext cx="6545943" cy="584775"/>
          </a:xfrm>
          <a:prstGeom prst="rect">
            <a:avLst/>
          </a:prstGeom>
          <a:noFill/>
        </p:spPr>
        <p:txBody>
          <a:bodyPr wrap="square" rtlCol="0">
            <a:spAutoFit/>
          </a:bodyPr>
          <a:lstStyle/>
          <a:p>
            <a:pPr algn="ctr"/>
            <a:r>
              <a:rPr lang="zh-CN" altLang="en-US" sz="3200" dirty="0" smtClean="0">
                <a:latin typeface="微软雅黑" panose="020B0503020204020204" pitchFamily="34" charset="-122"/>
                <a:ea typeface="微软雅黑" panose="020B0503020204020204" pitchFamily="34" charset="-122"/>
              </a:rPr>
              <a:t>单纯形下山算法</a:t>
            </a:r>
            <a:endParaRPr lang="zh-CN" altLang="en-US" sz="3200" dirty="0">
              <a:latin typeface="微软雅黑" panose="020B0503020204020204" pitchFamily="34" charset="-122"/>
              <a:ea typeface="微软雅黑" panose="020B0503020204020204" pitchFamily="34" charset="-122"/>
            </a:endParaRPr>
          </a:p>
        </p:txBody>
      </p:sp>
      <p:sp>
        <p:nvSpPr>
          <p:cNvPr id="5" name="线形标注 1(带边框和强调线) 4"/>
          <p:cNvSpPr/>
          <p:nvPr/>
        </p:nvSpPr>
        <p:spPr>
          <a:xfrm>
            <a:off x="7024914" y="1988456"/>
            <a:ext cx="4361542" cy="899885"/>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a:p>
            <a:pPr algn="ctr"/>
            <a:r>
              <a:rPr lang="zh-CN" altLang="en-US" dirty="0" smtClean="0"/>
              <a:t>单纯形</a:t>
            </a:r>
            <a:r>
              <a:rPr lang="zh-CN" altLang="en-US" dirty="0"/>
              <a:t>下山是局部优化算法</a:t>
            </a:r>
            <a:r>
              <a:rPr lang="zh-CN" altLang="en-US" dirty="0" smtClean="0"/>
              <a:t>，在参数较少时效率</a:t>
            </a:r>
            <a:r>
              <a:rPr lang="zh-CN" altLang="en-US" dirty="0"/>
              <a:t>高，但是对初值</a:t>
            </a:r>
            <a:r>
              <a:rPr lang="zh-CN" altLang="en-US" dirty="0" smtClean="0"/>
              <a:t>选取求较高</a:t>
            </a:r>
            <a:endParaRPr lang="zh-CN" altLang="en-US" dirty="0"/>
          </a:p>
          <a:p>
            <a:pPr algn="ctr"/>
            <a:endParaRPr lang="zh-CN" altLang="en-US" dirty="0"/>
          </a:p>
        </p:txBody>
      </p:sp>
    </p:spTree>
    <p:extLst>
      <p:ext uri="{BB962C8B-B14F-4D97-AF65-F5344CB8AC3E}">
        <p14:creationId xmlns:p14="http://schemas.microsoft.com/office/powerpoint/2010/main" val="19957255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51514" y="969404"/>
            <a:ext cx="6183115" cy="5579155"/>
          </a:xfrm>
          <a:prstGeom prst="rect">
            <a:avLst/>
          </a:prstGeom>
        </p:spPr>
      </p:pic>
      <p:sp>
        <p:nvSpPr>
          <p:cNvPr id="3" name="文本框 2"/>
          <p:cNvSpPr txBox="1"/>
          <p:nvPr/>
        </p:nvSpPr>
        <p:spPr>
          <a:xfrm>
            <a:off x="2307771" y="384629"/>
            <a:ext cx="6545943" cy="584775"/>
          </a:xfrm>
          <a:prstGeom prst="rect">
            <a:avLst/>
          </a:prstGeom>
          <a:noFill/>
        </p:spPr>
        <p:txBody>
          <a:bodyPr wrap="square" rtlCol="0">
            <a:spAutoFit/>
          </a:bodyPr>
          <a:lstStyle/>
          <a:p>
            <a:pPr algn="ctr"/>
            <a:r>
              <a:rPr lang="zh-CN" altLang="en-US" sz="3200" dirty="0" smtClean="0">
                <a:latin typeface="微软雅黑" panose="020B0503020204020204" pitchFamily="34" charset="-122"/>
                <a:ea typeface="微软雅黑" panose="020B0503020204020204" pitchFamily="34" charset="-122"/>
              </a:rPr>
              <a:t>模拟退火</a:t>
            </a:r>
            <a:r>
              <a:rPr lang="en-US" altLang="zh-CN" sz="3200" dirty="0" smtClean="0">
                <a:latin typeface="微软雅黑" panose="020B0503020204020204" pitchFamily="34" charset="-122"/>
                <a:ea typeface="微软雅黑" panose="020B0503020204020204" pitchFamily="34" charset="-122"/>
              </a:rPr>
              <a:t>(SA)</a:t>
            </a:r>
            <a:r>
              <a:rPr lang="zh-CN" altLang="en-US" sz="3200" dirty="0" smtClean="0">
                <a:latin typeface="微软雅黑" panose="020B0503020204020204" pitchFamily="34" charset="-122"/>
                <a:ea typeface="微软雅黑" panose="020B0503020204020204" pitchFamily="34" charset="-122"/>
              </a:rPr>
              <a:t>算法</a:t>
            </a:r>
            <a:endParaRPr lang="zh-CN" altLang="en-US" sz="3200" dirty="0">
              <a:latin typeface="微软雅黑" panose="020B0503020204020204" pitchFamily="34" charset="-122"/>
              <a:ea typeface="微软雅黑" panose="020B0503020204020204" pitchFamily="34" charset="-122"/>
            </a:endParaRPr>
          </a:p>
        </p:txBody>
      </p:sp>
      <p:sp>
        <p:nvSpPr>
          <p:cNvPr id="4" name="线形标注 1(带边框和强调线) 3"/>
          <p:cNvSpPr/>
          <p:nvPr/>
        </p:nvSpPr>
        <p:spPr>
          <a:xfrm>
            <a:off x="6792686" y="1952172"/>
            <a:ext cx="5159829" cy="1262742"/>
          </a:xfrm>
          <a:prstGeom prst="accentBorderCallout1">
            <a:avLst>
              <a:gd name="adj1" fmla="val 18750"/>
              <a:gd name="adj2" fmla="val -8333"/>
              <a:gd name="adj3" fmla="val 81059"/>
              <a:gd name="adj4" fmla="val -26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模拟</a:t>
            </a:r>
            <a:r>
              <a:rPr lang="zh-CN" altLang="en-US" dirty="0" smtClean="0"/>
              <a:t>退火是</a:t>
            </a:r>
            <a:r>
              <a:rPr lang="zh-CN" altLang="en-US" dirty="0"/>
              <a:t>⼀种启发式的全局优化算法</a:t>
            </a:r>
            <a:r>
              <a:rPr lang="zh-CN" altLang="en-US" dirty="0" smtClean="0"/>
              <a:t>，以</a:t>
            </a:r>
            <a:r>
              <a:rPr lang="zh-CN" altLang="en-US" dirty="0"/>
              <a:t>⼀</a:t>
            </a:r>
            <a:r>
              <a:rPr lang="zh-CN" altLang="en-US" dirty="0" smtClean="0"/>
              <a:t>定概率</a:t>
            </a:r>
            <a:r>
              <a:rPr lang="zh-CN" altLang="en-US" dirty="0"/>
              <a:t>接受⼀个⽐当前解更差的解，因此有可能跳出局部最优解，获得全局最优解</a:t>
            </a:r>
          </a:p>
        </p:txBody>
      </p:sp>
    </p:spTree>
    <p:extLst>
      <p:ext uri="{BB962C8B-B14F-4D97-AF65-F5344CB8AC3E}">
        <p14:creationId xmlns:p14="http://schemas.microsoft.com/office/powerpoint/2010/main" val="23749784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4798" y="1296002"/>
            <a:ext cx="9393557" cy="5022905"/>
          </a:xfrm>
          <a:prstGeom prst="rect">
            <a:avLst/>
          </a:prstGeom>
        </p:spPr>
      </p:pic>
      <p:sp>
        <p:nvSpPr>
          <p:cNvPr id="3" name="文本框 2"/>
          <p:cNvSpPr txBox="1"/>
          <p:nvPr/>
        </p:nvSpPr>
        <p:spPr>
          <a:xfrm>
            <a:off x="2307771" y="384629"/>
            <a:ext cx="6545943" cy="584775"/>
          </a:xfrm>
          <a:prstGeom prst="rect">
            <a:avLst/>
          </a:prstGeom>
          <a:noFill/>
        </p:spPr>
        <p:txBody>
          <a:bodyPr wrap="square" rtlCol="0">
            <a:spAutoFit/>
          </a:bodyPr>
          <a:lstStyle/>
          <a:p>
            <a:pPr algn="ctr"/>
            <a:r>
              <a:rPr lang="zh-CN" altLang="en-US" sz="3200" dirty="0" smtClean="0">
                <a:latin typeface="微软雅黑" panose="020B0503020204020204" pitchFamily="34" charset="-122"/>
                <a:ea typeface="微软雅黑" panose="020B0503020204020204" pitchFamily="34" charset="-122"/>
              </a:rPr>
              <a:t>遗传</a:t>
            </a:r>
            <a:r>
              <a:rPr lang="en-US" altLang="zh-CN" sz="3200" dirty="0" smtClean="0">
                <a:latin typeface="微软雅黑" panose="020B0503020204020204" pitchFamily="34" charset="-122"/>
                <a:ea typeface="微软雅黑" panose="020B0503020204020204" pitchFamily="34" charset="-122"/>
              </a:rPr>
              <a:t>(GA)</a:t>
            </a:r>
            <a:r>
              <a:rPr lang="zh-CN" altLang="en-US" sz="3200" dirty="0" smtClean="0">
                <a:latin typeface="微软雅黑" panose="020B0503020204020204" pitchFamily="34" charset="-122"/>
                <a:ea typeface="微软雅黑" panose="020B0503020204020204" pitchFamily="34" charset="-122"/>
              </a:rPr>
              <a:t>算法</a:t>
            </a:r>
            <a:endParaRPr lang="zh-CN" altLang="en-US" sz="3200" dirty="0">
              <a:latin typeface="微软雅黑" panose="020B0503020204020204" pitchFamily="34" charset="-122"/>
              <a:ea typeface="微软雅黑" panose="020B0503020204020204" pitchFamily="34" charset="-122"/>
            </a:endParaRPr>
          </a:p>
        </p:txBody>
      </p:sp>
      <p:sp>
        <p:nvSpPr>
          <p:cNvPr id="4" name="线形标注 1(带边框和强调线) 3"/>
          <p:cNvSpPr/>
          <p:nvPr/>
        </p:nvSpPr>
        <p:spPr>
          <a:xfrm>
            <a:off x="7989299" y="2322284"/>
            <a:ext cx="3934187" cy="1066800"/>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遗传算法是</a:t>
            </a:r>
            <a:r>
              <a:rPr lang="zh-CN" altLang="en-US" dirty="0"/>
              <a:t>模拟⽣物进化过程的全局优化</a:t>
            </a:r>
            <a:r>
              <a:rPr lang="zh-CN" altLang="en-US" dirty="0" smtClean="0"/>
              <a:t>算法。</a:t>
            </a:r>
            <a:r>
              <a:rPr lang="zh-CN" altLang="en-US" dirty="0"/>
              <a:t>该算法有三个基本操作：选择，交叉和变异</a:t>
            </a:r>
          </a:p>
        </p:txBody>
      </p:sp>
    </p:spTree>
    <p:extLst>
      <p:ext uri="{BB962C8B-B14F-4D97-AF65-F5344CB8AC3E}">
        <p14:creationId xmlns:p14="http://schemas.microsoft.com/office/powerpoint/2010/main" val="17631262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414324"/>
            <a:ext cx="8645636" cy="4933216"/>
          </a:xfrm>
          <a:prstGeom prst="rect">
            <a:avLst/>
          </a:prstGeom>
        </p:spPr>
      </p:pic>
      <p:sp>
        <p:nvSpPr>
          <p:cNvPr id="3" name="文本框 2"/>
          <p:cNvSpPr txBox="1"/>
          <p:nvPr/>
        </p:nvSpPr>
        <p:spPr>
          <a:xfrm>
            <a:off x="2307771" y="384629"/>
            <a:ext cx="6545943" cy="584775"/>
          </a:xfrm>
          <a:prstGeom prst="rect">
            <a:avLst/>
          </a:prstGeom>
          <a:noFill/>
        </p:spPr>
        <p:txBody>
          <a:bodyPr wrap="square" rtlCol="0">
            <a:spAutoFit/>
          </a:bodyPr>
          <a:lstStyle/>
          <a:p>
            <a:pPr algn="ctr"/>
            <a:r>
              <a:rPr lang="zh-CN" altLang="en-US" sz="3200" dirty="0" smtClean="0">
                <a:latin typeface="微软雅黑" panose="020B0503020204020204" pitchFamily="34" charset="-122"/>
                <a:ea typeface="微软雅黑" panose="020B0503020204020204" pitchFamily="34" charset="-122"/>
              </a:rPr>
              <a:t>差分进化</a:t>
            </a:r>
            <a:r>
              <a:rPr lang="en-US" altLang="zh-CN" sz="3200" dirty="0" smtClean="0">
                <a:latin typeface="微软雅黑" panose="020B0503020204020204" pitchFamily="34" charset="-122"/>
                <a:ea typeface="微软雅黑" panose="020B0503020204020204" pitchFamily="34" charset="-122"/>
              </a:rPr>
              <a:t>(DE)</a:t>
            </a:r>
            <a:r>
              <a:rPr lang="zh-CN" altLang="en-US" sz="3200" dirty="0" smtClean="0">
                <a:latin typeface="微软雅黑" panose="020B0503020204020204" pitchFamily="34" charset="-122"/>
                <a:ea typeface="微软雅黑" panose="020B0503020204020204" pitchFamily="34" charset="-122"/>
              </a:rPr>
              <a:t>算法</a:t>
            </a:r>
            <a:endParaRPr lang="zh-CN" altLang="en-US" sz="3200" dirty="0">
              <a:latin typeface="微软雅黑" panose="020B0503020204020204" pitchFamily="34" charset="-122"/>
              <a:ea typeface="微软雅黑" panose="020B0503020204020204" pitchFamily="34" charset="-122"/>
            </a:endParaRPr>
          </a:p>
        </p:txBody>
      </p:sp>
      <p:sp>
        <p:nvSpPr>
          <p:cNvPr id="4" name="线形标注 1(带边框和强调线) 3"/>
          <p:cNvSpPr/>
          <p:nvPr/>
        </p:nvSpPr>
        <p:spPr>
          <a:xfrm>
            <a:off x="7989299" y="2322284"/>
            <a:ext cx="3934187" cy="1066800"/>
          </a:xfrm>
          <a:prstGeom prst="accentBorderCallout1">
            <a:avLst>
              <a:gd name="adj1" fmla="val 18750"/>
              <a:gd name="adj2" fmla="val -8333"/>
              <a:gd name="adj3" fmla="val 66241"/>
              <a:gd name="adj4" fmla="val -24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差分进化算法</a:t>
            </a:r>
            <a:r>
              <a:rPr lang="zh-CN" altLang="en-US" dirty="0"/>
              <a:t>类似遗传算法，也是模拟</a:t>
            </a:r>
            <a:r>
              <a:rPr lang="zh-CN" altLang="en-US" dirty="0" smtClean="0"/>
              <a:t>进化</a:t>
            </a:r>
            <a:r>
              <a:rPr lang="zh-CN" altLang="en-US" dirty="0"/>
              <a:t>过程的全局优化算法。其本质</a:t>
            </a:r>
          </a:p>
          <a:p>
            <a:r>
              <a:rPr lang="zh-CN" altLang="en-US" dirty="0"/>
              <a:t>是⼀种优质解的贪婪遗传算法</a:t>
            </a:r>
          </a:p>
        </p:txBody>
      </p:sp>
    </p:spTree>
    <p:extLst>
      <p:ext uri="{BB962C8B-B14F-4D97-AF65-F5344CB8AC3E}">
        <p14:creationId xmlns:p14="http://schemas.microsoft.com/office/powerpoint/2010/main" val="7251248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4172" y="1522233"/>
            <a:ext cx="8253293" cy="4909558"/>
          </a:xfrm>
          <a:prstGeom prst="rect">
            <a:avLst/>
          </a:prstGeom>
        </p:spPr>
      </p:pic>
      <p:sp>
        <p:nvSpPr>
          <p:cNvPr id="3" name="文本框 2"/>
          <p:cNvSpPr txBox="1"/>
          <p:nvPr/>
        </p:nvSpPr>
        <p:spPr>
          <a:xfrm>
            <a:off x="2307771" y="384629"/>
            <a:ext cx="6545943"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粒子</a:t>
            </a:r>
            <a:r>
              <a:rPr lang="zh-CN" altLang="en-US" sz="3200" dirty="0" smtClean="0">
                <a:latin typeface="微软雅黑" panose="020B0503020204020204" pitchFamily="34" charset="-122"/>
                <a:ea typeface="微软雅黑" panose="020B0503020204020204" pitchFamily="34" charset="-122"/>
              </a:rPr>
              <a:t>群</a:t>
            </a:r>
            <a:r>
              <a:rPr lang="en-US" altLang="zh-CN" sz="3200" dirty="0" smtClean="0">
                <a:latin typeface="微软雅黑" panose="020B0503020204020204" pitchFamily="34" charset="-122"/>
                <a:ea typeface="微软雅黑" panose="020B0503020204020204" pitchFamily="34" charset="-122"/>
              </a:rPr>
              <a:t>(PSO)</a:t>
            </a:r>
            <a:r>
              <a:rPr lang="zh-CN" altLang="en-US" sz="3200" dirty="0" smtClean="0">
                <a:latin typeface="微软雅黑" panose="020B0503020204020204" pitchFamily="34" charset="-122"/>
                <a:ea typeface="微软雅黑" panose="020B0503020204020204" pitchFamily="34" charset="-122"/>
              </a:rPr>
              <a:t>算法</a:t>
            </a:r>
            <a:endParaRPr lang="zh-CN" altLang="en-US" sz="3200" dirty="0">
              <a:latin typeface="微软雅黑" panose="020B0503020204020204" pitchFamily="34" charset="-122"/>
              <a:ea typeface="微软雅黑" panose="020B0503020204020204" pitchFamily="34" charset="-122"/>
            </a:endParaRPr>
          </a:p>
        </p:txBody>
      </p:sp>
      <p:sp>
        <p:nvSpPr>
          <p:cNvPr id="4" name="线形标注 1(带边框和强调线) 3"/>
          <p:cNvSpPr/>
          <p:nvPr/>
        </p:nvSpPr>
        <p:spPr>
          <a:xfrm>
            <a:off x="7764328" y="2431143"/>
            <a:ext cx="4202700" cy="1175656"/>
          </a:xfrm>
          <a:prstGeom prst="accentBorderCallout1">
            <a:avLst>
              <a:gd name="adj1" fmla="val 18750"/>
              <a:gd name="adj2" fmla="val -8333"/>
              <a:gd name="adj3" fmla="val 66241"/>
              <a:gd name="adj4" fmla="val -24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粒子群算法来源于</a:t>
            </a:r>
            <a:r>
              <a:rPr lang="zh-CN" altLang="en-US" dirty="0"/>
              <a:t>对鸟类觅⾷⾏为</a:t>
            </a:r>
          </a:p>
          <a:p>
            <a:r>
              <a:rPr lang="zh-CN" altLang="en-US" dirty="0"/>
              <a:t>的</a:t>
            </a:r>
            <a:r>
              <a:rPr lang="zh-CN" altLang="en-US" dirty="0" smtClean="0"/>
              <a:t>模拟。</a:t>
            </a:r>
            <a:r>
              <a:rPr lang="zh-CN" altLang="en-US" dirty="0"/>
              <a:t>鸟类在寻找⾷物时通过共享信息和⾃⾝的捕⾷经验来决定飞⾏的⽅向</a:t>
            </a:r>
          </a:p>
        </p:txBody>
      </p:sp>
    </p:spTree>
    <p:extLst>
      <p:ext uri="{BB962C8B-B14F-4D97-AF65-F5344CB8AC3E}">
        <p14:creationId xmlns:p14="http://schemas.microsoft.com/office/powerpoint/2010/main" val="22641004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531080"/>
            <a:ext cx="7598229" cy="4571445"/>
          </a:xfrm>
          <a:prstGeom prst="rect">
            <a:avLst/>
          </a:prstGeom>
        </p:spPr>
      </p:pic>
      <p:sp>
        <p:nvSpPr>
          <p:cNvPr id="3" name="文本框 2"/>
          <p:cNvSpPr txBox="1"/>
          <p:nvPr/>
        </p:nvSpPr>
        <p:spPr>
          <a:xfrm>
            <a:off x="2307771" y="384629"/>
            <a:ext cx="6545943" cy="584775"/>
          </a:xfrm>
          <a:prstGeom prst="rect">
            <a:avLst/>
          </a:prstGeom>
          <a:noFill/>
        </p:spPr>
        <p:txBody>
          <a:bodyPr wrap="square" rtlCol="0">
            <a:spAutoFit/>
          </a:bodyPr>
          <a:lstStyle/>
          <a:p>
            <a:pPr algn="ctr"/>
            <a:r>
              <a:rPr lang="en-US" altLang="zh-CN" sz="3200" smtClean="0">
                <a:latin typeface="微软雅黑" panose="020B0503020204020204" pitchFamily="34" charset="-122"/>
                <a:ea typeface="微软雅黑" panose="020B0503020204020204" pitchFamily="34" charset="-122"/>
              </a:rPr>
              <a:t>CMA-ES</a:t>
            </a:r>
            <a:r>
              <a:rPr lang="zh-CN" altLang="en-US" sz="3200" smtClean="0">
                <a:latin typeface="微软雅黑" panose="020B0503020204020204" pitchFamily="34" charset="-122"/>
                <a:ea typeface="微软雅黑" panose="020B0503020204020204" pitchFamily="34" charset="-122"/>
              </a:rPr>
              <a:t>算法</a:t>
            </a:r>
            <a:endParaRPr lang="zh-CN" altLang="en-US" sz="3200" dirty="0">
              <a:latin typeface="微软雅黑" panose="020B0503020204020204" pitchFamily="34" charset="-122"/>
              <a:ea typeface="微软雅黑" panose="020B0503020204020204" pitchFamily="34" charset="-122"/>
            </a:endParaRPr>
          </a:p>
        </p:txBody>
      </p:sp>
      <p:sp>
        <p:nvSpPr>
          <p:cNvPr id="4" name="线形标注 1(带边框和强调线) 3"/>
          <p:cNvSpPr/>
          <p:nvPr/>
        </p:nvSpPr>
        <p:spPr>
          <a:xfrm>
            <a:off x="7692570" y="2394401"/>
            <a:ext cx="4325259" cy="1350285"/>
          </a:xfrm>
          <a:prstGeom prst="accentBorderCallout1">
            <a:avLst>
              <a:gd name="adj1" fmla="val 18750"/>
              <a:gd name="adj2" fmla="val -8333"/>
              <a:gd name="adj3" fmla="val 66241"/>
              <a:gd name="adj4" fmla="val -24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CMA-ES </a:t>
            </a:r>
            <a:r>
              <a:rPr lang="zh-CN" altLang="en-US" dirty="0" smtClean="0"/>
              <a:t>算法是</a:t>
            </a:r>
            <a:r>
              <a:rPr lang="zh-CN" altLang="en-US" dirty="0"/>
              <a:t>⼀</a:t>
            </a:r>
            <a:r>
              <a:rPr lang="zh-CN" altLang="en-US" dirty="0" smtClean="0"/>
              <a:t>种随机</a:t>
            </a:r>
            <a:r>
              <a:rPr lang="zh-CN" altLang="en-US" dirty="0"/>
              <a:t>进化</a:t>
            </a:r>
            <a:r>
              <a:rPr lang="zh-CN" altLang="en-US" dirty="0" smtClean="0"/>
              <a:t>算法</a:t>
            </a:r>
            <a:r>
              <a:rPr lang="zh-CN" altLang="en-US" dirty="0"/>
              <a:t>。</a:t>
            </a:r>
            <a:r>
              <a:rPr lang="zh-CN" altLang="en-US" dirty="0" smtClean="0"/>
              <a:t>⼦</a:t>
            </a:r>
            <a:r>
              <a:rPr lang="zh-CN" altLang="en-US" dirty="0"/>
              <a:t>代</a:t>
            </a:r>
            <a:r>
              <a:rPr lang="zh-CN" altLang="en-US" dirty="0" smtClean="0"/>
              <a:t>是通过</a:t>
            </a:r>
            <a:r>
              <a:rPr lang="zh-CN" altLang="en-US" dirty="0"/>
              <a:t>在多维正态分布</a:t>
            </a:r>
            <a:r>
              <a:rPr lang="en-US" altLang="zh-CN" dirty="0"/>
              <a:t>N(</a:t>
            </a:r>
            <a:r>
              <a:rPr lang="en-US" altLang="zh-CN" dirty="0" err="1"/>
              <a:t>m,C</a:t>
            </a:r>
            <a:r>
              <a:rPr lang="en-US" altLang="zh-CN" dirty="0"/>
              <a:t>) </a:t>
            </a:r>
            <a:r>
              <a:rPr lang="zh-CN" altLang="en-US" dirty="0"/>
              <a:t>中抽样产⽣</a:t>
            </a:r>
            <a:r>
              <a:rPr lang="zh-CN" altLang="en-US" dirty="0" smtClean="0"/>
              <a:t>，通过更新均值和协方差矩阵来不断逼近最优解</a:t>
            </a:r>
            <a:endParaRPr lang="zh-CN" altLang="en-US" dirty="0"/>
          </a:p>
        </p:txBody>
      </p:sp>
    </p:spTree>
    <p:extLst>
      <p:ext uri="{BB962C8B-B14F-4D97-AF65-F5344CB8AC3E}">
        <p14:creationId xmlns:p14="http://schemas.microsoft.com/office/powerpoint/2010/main" val="5868266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99887" y="662502"/>
            <a:ext cx="5805713" cy="6250973"/>
          </a:xfrm>
          <a:prstGeom prst="rect">
            <a:avLst/>
          </a:prstGeom>
        </p:spPr>
      </p:pic>
      <p:sp>
        <p:nvSpPr>
          <p:cNvPr id="3" name="文本框 2"/>
          <p:cNvSpPr txBox="1"/>
          <p:nvPr/>
        </p:nvSpPr>
        <p:spPr>
          <a:xfrm>
            <a:off x="2823029" y="174172"/>
            <a:ext cx="6545943" cy="584775"/>
          </a:xfrm>
          <a:prstGeom prst="rect">
            <a:avLst/>
          </a:prstGeom>
          <a:noFill/>
        </p:spPr>
        <p:txBody>
          <a:bodyPr wrap="square" rtlCol="0">
            <a:spAutoFit/>
          </a:bodyPr>
          <a:lstStyle/>
          <a:p>
            <a:pPr algn="ctr"/>
            <a:r>
              <a:rPr lang="en-US" altLang="zh-CN" sz="3200" dirty="0" smtClean="0">
                <a:latin typeface="微软雅黑" panose="020B0503020204020204" pitchFamily="34" charset="-122"/>
                <a:ea typeface="微软雅黑" panose="020B0503020204020204" pitchFamily="34" charset="-122"/>
              </a:rPr>
              <a:t>SCE-UA</a:t>
            </a:r>
            <a:r>
              <a:rPr lang="zh-CN" altLang="en-US" sz="3200" dirty="0" smtClean="0">
                <a:latin typeface="微软雅黑" panose="020B0503020204020204" pitchFamily="34" charset="-122"/>
                <a:ea typeface="微软雅黑" panose="020B0503020204020204" pitchFamily="34" charset="-122"/>
              </a:rPr>
              <a:t>算法</a:t>
            </a:r>
            <a:endParaRPr lang="zh-CN" altLang="en-US" sz="3200" dirty="0">
              <a:latin typeface="微软雅黑" panose="020B0503020204020204" pitchFamily="34" charset="-122"/>
              <a:ea typeface="微软雅黑" panose="020B0503020204020204" pitchFamily="34" charset="-122"/>
            </a:endParaRPr>
          </a:p>
        </p:txBody>
      </p:sp>
      <p:sp>
        <p:nvSpPr>
          <p:cNvPr id="5" name="线形标注 1(带边框和强调线) 4"/>
          <p:cNvSpPr/>
          <p:nvPr/>
        </p:nvSpPr>
        <p:spPr>
          <a:xfrm>
            <a:off x="7256328" y="2547257"/>
            <a:ext cx="4681672" cy="1422400"/>
          </a:xfrm>
          <a:prstGeom prst="accentBorderCallout1">
            <a:avLst>
              <a:gd name="adj1" fmla="val 18750"/>
              <a:gd name="adj2" fmla="val -8333"/>
              <a:gd name="adj3" fmla="val 59948"/>
              <a:gd name="adj4" fmla="val -295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SCE-UA </a:t>
            </a:r>
            <a:r>
              <a:rPr lang="zh-CN" altLang="en-US" dirty="0"/>
              <a:t>方法使用种群竞争</a:t>
            </a:r>
            <a:r>
              <a:rPr lang="zh-CN" altLang="en-US" dirty="0" smtClean="0"/>
              <a:t>演变算法将</a:t>
            </a:r>
            <a:r>
              <a:rPr lang="zh-CN" altLang="en-US" dirty="0"/>
              <a:t>取样样本分为若干个种群分区，每一</a:t>
            </a:r>
            <a:r>
              <a:rPr lang="zh-CN" altLang="en-US" dirty="0" smtClean="0"/>
              <a:t>分区各自</a:t>
            </a:r>
            <a:r>
              <a:rPr lang="zh-CN" altLang="en-US" dirty="0"/>
              <a:t>搜索最优点，但是种群</a:t>
            </a:r>
            <a:r>
              <a:rPr lang="zh-CN" altLang="en-US" dirty="0" smtClean="0"/>
              <a:t>之间可以</a:t>
            </a:r>
            <a:r>
              <a:rPr lang="zh-CN" altLang="en-US" dirty="0"/>
              <a:t>相互传递搜索得到的信息来更新搜索的</a:t>
            </a:r>
            <a:r>
              <a:rPr lang="zh-CN" altLang="en-US" dirty="0" smtClean="0"/>
              <a:t>分区样本</a:t>
            </a:r>
            <a:endParaRPr lang="zh-CN" altLang="en-US" dirty="0"/>
          </a:p>
        </p:txBody>
      </p:sp>
    </p:spTree>
    <p:extLst>
      <p:ext uri="{BB962C8B-B14F-4D97-AF65-F5344CB8AC3E}">
        <p14:creationId xmlns:p14="http://schemas.microsoft.com/office/powerpoint/2010/main" val="1453170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245083557"/>
              </p:ext>
            </p:extLst>
          </p:nvPr>
        </p:nvGraphicFramePr>
        <p:xfrm>
          <a:off x="1756226" y="1518694"/>
          <a:ext cx="8484215" cy="4145455"/>
        </p:xfrm>
        <a:graphic>
          <a:graphicData uri="http://schemas.openxmlformats.org/drawingml/2006/table">
            <a:tbl>
              <a:tblPr firstRow="1" bandRow="1">
                <a:tableStyleId>{5C22544A-7EE6-4342-B048-85BDC9FD1C3A}</a:tableStyleId>
              </a:tblPr>
              <a:tblGrid>
                <a:gridCol w="2431146">
                  <a:extLst>
                    <a:ext uri="{9D8B030D-6E8A-4147-A177-3AD203B41FA5}">
                      <a16:colId xmlns:a16="http://schemas.microsoft.com/office/drawing/2014/main" val="1962867433"/>
                    </a:ext>
                  </a:extLst>
                </a:gridCol>
                <a:gridCol w="1632857">
                  <a:extLst>
                    <a:ext uri="{9D8B030D-6E8A-4147-A177-3AD203B41FA5}">
                      <a16:colId xmlns:a16="http://schemas.microsoft.com/office/drawing/2014/main" val="3903879047"/>
                    </a:ext>
                  </a:extLst>
                </a:gridCol>
                <a:gridCol w="2269328">
                  <a:extLst>
                    <a:ext uri="{9D8B030D-6E8A-4147-A177-3AD203B41FA5}">
                      <a16:colId xmlns:a16="http://schemas.microsoft.com/office/drawing/2014/main" val="3410578600"/>
                    </a:ext>
                  </a:extLst>
                </a:gridCol>
                <a:gridCol w="2150884">
                  <a:extLst>
                    <a:ext uri="{9D8B030D-6E8A-4147-A177-3AD203B41FA5}">
                      <a16:colId xmlns:a16="http://schemas.microsoft.com/office/drawing/2014/main" val="4024982096"/>
                    </a:ext>
                  </a:extLst>
                </a:gridCol>
              </a:tblGrid>
              <a:tr h="0">
                <a:tc>
                  <a:txBody>
                    <a:bodyPr/>
                    <a:lstStyle/>
                    <a:p>
                      <a:pPr algn="ctr"/>
                      <a:r>
                        <a:rPr lang="zh-CN" altLang="en-US" sz="2400" dirty="0" smtClean="0"/>
                        <a:t>敏感性分析方法</a:t>
                      </a:r>
                      <a:endParaRPr lang="zh-CN" altLang="en-US" sz="2400" dirty="0"/>
                    </a:p>
                  </a:txBody>
                  <a:tcPr/>
                </a:tc>
                <a:tc gridSpan="2">
                  <a:txBody>
                    <a:bodyPr/>
                    <a:lstStyle/>
                    <a:p>
                      <a:pPr algn="ctr"/>
                      <a:r>
                        <a:rPr lang="zh-CN" altLang="en-US" sz="2400" dirty="0" smtClean="0"/>
                        <a:t>优化算法</a:t>
                      </a:r>
                      <a:endParaRPr lang="zh-CN" altLang="en-US" sz="2400" dirty="0"/>
                    </a:p>
                  </a:txBody>
                  <a:tcPr/>
                </a:tc>
                <a:tc hMerge="1">
                  <a:txBody>
                    <a:bodyPr/>
                    <a:lstStyle/>
                    <a:p>
                      <a:endParaRPr lang="zh-CN" altLang="en-US"/>
                    </a:p>
                  </a:txBody>
                  <a:tcPr/>
                </a:tc>
                <a:tc>
                  <a:txBody>
                    <a:bodyPr/>
                    <a:lstStyle/>
                    <a:p>
                      <a:pPr algn="ctr"/>
                      <a:r>
                        <a:rPr lang="zh-CN" altLang="en-US" sz="2400" dirty="0" smtClean="0"/>
                        <a:t>代理回归模式</a:t>
                      </a:r>
                      <a:endParaRPr lang="zh-CN" altLang="en-US" sz="2400" dirty="0"/>
                    </a:p>
                  </a:txBody>
                  <a:tcPr/>
                </a:tc>
                <a:extLst>
                  <a:ext uri="{0D108BD9-81ED-4DB2-BD59-A6C34878D82A}">
                    <a16:rowId xmlns:a16="http://schemas.microsoft.com/office/drawing/2014/main" val="1404581470"/>
                  </a:ext>
                </a:extLst>
              </a:tr>
              <a:tr h="1401537">
                <a:tc rowSpan="2">
                  <a:txBody>
                    <a:bodyPr/>
                    <a:lstStyle/>
                    <a:p>
                      <a:pPr algn="ctr"/>
                      <a:endParaRPr lang="en-US" altLang="zh-CN" dirty="0" smtClean="0"/>
                    </a:p>
                    <a:p>
                      <a:pPr marL="0" algn="ctr" defTabSz="914400" rtl="0" eaLnBrk="1" latinLnBrk="0" hangingPunct="1"/>
                      <a:r>
                        <a:rPr lang="en-US" altLang="zh-CN" sz="2000" b="1" kern="1200" dirty="0" smtClean="0">
                          <a:solidFill>
                            <a:schemeClr val="dk1"/>
                          </a:solidFill>
                          <a:latin typeface="+mn-lt"/>
                          <a:ea typeface="+mn-ea"/>
                          <a:cs typeface="+mn-cs"/>
                        </a:rPr>
                        <a:t> Morris</a:t>
                      </a: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en-US" altLang="zh-CN" sz="2000" b="1" kern="1200" dirty="0" err="1" smtClean="0">
                          <a:solidFill>
                            <a:schemeClr val="dk1"/>
                          </a:solidFill>
                          <a:latin typeface="+mn-lt"/>
                          <a:ea typeface="+mn-ea"/>
                          <a:cs typeface="+mn-cs"/>
                        </a:rPr>
                        <a:t>Sobol</a:t>
                      </a:r>
                      <a:endParaRPr lang="en-US" altLang="zh-CN" sz="2000" b="1" kern="1200" dirty="0" smtClean="0">
                        <a:solidFill>
                          <a:schemeClr val="dk1"/>
                        </a:solidFill>
                        <a:latin typeface="+mn-lt"/>
                        <a:ea typeface="+mn-ea"/>
                        <a:cs typeface="+mn-cs"/>
                      </a:endParaRP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en-US" altLang="zh-CN" sz="2000" b="1" kern="1200" dirty="0" smtClean="0">
                          <a:solidFill>
                            <a:srgbClr val="FF0000"/>
                          </a:solidFill>
                          <a:latin typeface="+mn-lt"/>
                          <a:ea typeface="+mn-ea"/>
                          <a:cs typeface="+mn-cs"/>
                        </a:rPr>
                        <a:t>DSAM</a:t>
                      </a:r>
                      <a:endParaRPr lang="zh-CN" altLang="en-US" sz="2000" b="1" kern="1200" dirty="0">
                        <a:solidFill>
                          <a:srgbClr val="FF0000"/>
                        </a:solidFill>
                        <a:latin typeface="+mn-lt"/>
                        <a:ea typeface="+mn-ea"/>
                        <a:cs typeface="+mn-cs"/>
                      </a:endParaRPr>
                    </a:p>
                  </a:txBody>
                  <a:tcPr/>
                </a:tc>
                <a:tc>
                  <a:txBody>
                    <a:bodyPr/>
                    <a:lstStyle/>
                    <a:p>
                      <a:pPr algn="ctr"/>
                      <a:endParaRPr lang="en-US" altLang="zh-CN" dirty="0" smtClean="0">
                        <a:solidFill>
                          <a:srgbClr val="FF0000"/>
                        </a:solidFill>
                      </a:endParaRPr>
                    </a:p>
                    <a:p>
                      <a:pPr algn="ctr"/>
                      <a:endParaRPr lang="en-US" altLang="zh-CN" dirty="0" smtClean="0">
                        <a:solidFill>
                          <a:srgbClr val="FF0000"/>
                        </a:solidFill>
                      </a:endParaRPr>
                    </a:p>
                    <a:p>
                      <a:pPr algn="ctr"/>
                      <a:r>
                        <a:rPr lang="zh-CN" altLang="en-US" b="1" dirty="0" smtClean="0">
                          <a:solidFill>
                            <a:schemeClr val="tx1"/>
                          </a:solidFill>
                        </a:rPr>
                        <a:t>局部优化算法</a:t>
                      </a:r>
                      <a:endParaRPr lang="en-US" altLang="zh-CN" b="1" dirty="0" smtClean="0">
                        <a:solidFill>
                          <a:schemeClr val="tx1"/>
                        </a:solidFill>
                      </a:endParaRPr>
                    </a:p>
                  </a:txBody>
                  <a:tcPr/>
                </a:tc>
                <a:tc>
                  <a:txBody>
                    <a:bodyPr/>
                    <a:lstStyle/>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zh-CN" altLang="en-US" sz="2000" b="1" kern="1200" dirty="0" smtClean="0">
                          <a:solidFill>
                            <a:schemeClr val="dk1"/>
                          </a:solidFill>
                          <a:latin typeface="+mn-lt"/>
                          <a:ea typeface="+mn-ea"/>
                          <a:cs typeface="+mn-cs"/>
                        </a:rPr>
                        <a:t>单纯形下山</a:t>
                      </a:r>
                      <a:endParaRPr lang="en-US" altLang="zh-CN" sz="2000" b="1" kern="1200" dirty="0" smtClean="0">
                        <a:solidFill>
                          <a:schemeClr val="dk1"/>
                        </a:solidFill>
                        <a:latin typeface="+mn-lt"/>
                        <a:ea typeface="+mn-ea"/>
                        <a:cs typeface="+mn-cs"/>
                      </a:endParaRP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zh-CN" altLang="en-US" sz="2000" b="1" kern="1200" dirty="0" smtClean="0">
                          <a:solidFill>
                            <a:srgbClr val="FF0000"/>
                          </a:solidFill>
                          <a:latin typeface="+mn-lt"/>
                          <a:ea typeface="+mn-ea"/>
                          <a:cs typeface="+mn-cs"/>
                        </a:rPr>
                        <a:t>改进的单纯形下山</a:t>
                      </a:r>
                      <a:endParaRPr lang="en-US" altLang="zh-CN" sz="2000" b="1" kern="1200" dirty="0" smtClean="0">
                        <a:solidFill>
                          <a:srgbClr val="FF0000"/>
                        </a:solidFill>
                        <a:latin typeface="+mn-lt"/>
                        <a:ea typeface="+mn-ea"/>
                        <a:cs typeface="+mn-cs"/>
                      </a:endParaRPr>
                    </a:p>
                  </a:txBody>
                  <a:tcPr/>
                </a:tc>
                <a:tc rowSpan="2">
                  <a:txBody>
                    <a:bodyPr/>
                    <a:lstStyle/>
                    <a:p>
                      <a:pPr marL="0" algn="ctr" defTabSz="914400" rtl="0" eaLnBrk="1" latinLnBrk="0" hangingPunct="1"/>
                      <a:r>
                        <a:rPr lang="zh-CN" altLang="en-US" sz="1800" kern="1200" dirty="0" smtClean="0">
                          <a:solidFill>
                            <a:schemeClr val="bg2">
                              <a:lumMod val="50000"/>
                            </a:schemeClr>
                          </a:solidFill>
                          <a:latin typeface="+mn-lt"/>
                          <a:ea typeface="+mn-ea"/>
                          <a:cs typeface="+mn-cs"/>
                        </a:rPr>
                        <a:t>多项式</a:t>
                      </a:r>
                      <a:endParaRPr lang="en-US" altLang="zh-CN" sz="1800" kern="1200" dirty="0" smtClean="0">
                        <a:solidFill>
                          <a:schemeClr val="bg2">
                            <a:lumMod val="50000"/>
                          </a:schemeClr>
                        </a:solidFill>
                        <a:latin typeface="+mn-lt"/>
                        <a:ea typeface="+mn-ea"/>
                        <a:cs typeface="+mn-cs"/>
                      </a:endParaRPr>
                    </a:p>
                    <a:p>
                      <a:pPr algn="ctr"/>
                      <a:endParaRPr lang="en-US" altLang="zh-CN" dirty="0" smtClean="0"/>
                    </a:p>
                    <a:p>
                      <a:pPr marL="0" algn="ctr" defTabSz="914400" rtl="0" eaLnBrk="1" latinLnBrk="0" hangingPunct="1"/>
                      <a:r>
                        <a:rPr lang="en-US" altLang="zh-CN" sz="2000" b="1" kern="1200" dirty="0" smtClean="0">
                          <a:solidFill>
                            <a:schemeClr val="dk1"/>
                          </a:solidFill>
                          <a:latin typeface="+mn-lt"/>
                          <a:ea typeface="+mn-ea"/>
                          <a:cs typeface="+mn-cs"/>
                        </a:rPr>
                        <a:t>Kriging</a:t>
                      </a: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en-US" altLang="zh-CN" sz="2000" b="1" kern="1200" dirty="0" smtClean="0">
                          <a:solidFill>
                            <a:schemeClr val="dk1"/>
                          </a:solidFill>
                          <a:latin typeface="+mn-lt"/>
                          <a:ea typeface="+mn-ea"/>
                          <a:cs typeface="+mn-cs"/>
                        </a:rPr>
                        <a:t>MARS</a:t>
                      </a: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en-US" altLang="zh-CN" sz="2000" b="1" kern="1200" dirty="0" smtClean="0">
                          <a:solidFill>
                            <a:schemeClr val="dk1"/>
                          </a:solidFill>
                          <a:latin typeface="+mn-lt"/>
                          <a:ea typeface="+mn-ea"/>
                          <a:cs typeface="+mn-cs"/>
                        </a:rPr>
                        <a:t>RBF</a:t>
                      </a:r>
                    </a:p>
                    <a:p>
                      <a:pPr algn="ctr"/>
                      <a:endParaRPr lang="en-US" altLang="zh-CN" dirty="0" smtClean="0"/>
                    </a:p>
                    <a:p>
                      <a:pPr marL="0" algn="ctr" defTabSz="914400" rtl="0" eaLnBrk="1" latinLnBrk="0" hangingPunct="1"/>
                      <a:r>
                        <a:rPr lang="zh-CN" altLang="en-US" sz="1800" kern="1200" dirty="0" smtClean="0">
                          <a:solidFill>
                            <a:schemeClr val="bg2">
                              <a:lumMod val="50000"/>
                            </a:schemeClr>
                          </a:solidFill>
                          <a:latin typeface="+mn-lt"/>
                          <a:ea typeface="+mn-ea"/>
                          <a:cs typeface="+mn-cs"/>
                        </a:rPr>
                        <a:t>混合深度代理模式</a:t>
                      </a:r>
                      <a:endParaRPr lang="zh-CN" altLang="en-US" sz="1800"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val="111113232"/>
                  </a:ext>
                </a:extLst>
              </a:tr>
              <a:tr h="2286718">
                <a:tc vMerge="1">
                  <a:txBody>
                    <a:bodyPr/>
                    <a:lstStyle/>
                    <a:p>
                      <a:endParaRPr lang="zh-CN" altLang="en-US"/>
                    </a:p>
                  </a:txBody>
                  <a:tcPr/>
                </a:tc>
                <a:tc>
                  <a:txBody>
                    <a:bodyPr/>
                    <a:lstStyle/>
                    <a:p>
                      <a:pPr algn="ctr"/>
                      <a:endParaRPr lang="en-US" altLang="zh-CN" dirty="0" smtClean="0"/>
                    </a:p>
                    <a:p>
                      <a:pPr algn="ctr"/>
                      <a:endParaRPr lang="en-US" altLang="zh-CN" dirty="0" smtClean="0"/>
                    </a:p>
                    <a:p>
                      <a:pPr algn="ctr"/>
                      <a:endParaRPr lang="en-US" altLang="zh-CN" dirty="0" smtClean="0"/>
                    </a:p>
                    <a:p>
                      <a:pPr algn="ctr"/>
                      <a:r>
                        <a:rPr lang="zh-CN" altLang="en-US" b="1" dirty="0" smtClean="0">
                          <a:solidFill>
                            <a:schemeClr val="tx1"/>
                          </a:solidFill>
                        </a:rPr>
                        <a:t>全局优化算法</a:t>
                      </a:r>
                      <a:endParaRPr lang="en-US" altLang="zh-CN" b="1" dirty="0" smtClean="0">
                        <a:solidFill>
                          <a:schemeClr val="tx1"/>
                        </a:solidFill>
                      </a:endParaRPr>
                    </a:p>
                  </a:txBody>
                  <a:tcPr>
                    <a:solidFill>
                      <a:schemeClr val="accent1">
                        <a:lumMod val="20000"/>
                        <a:lumOff val="80000"/>
                      </a:schemeClr>
                    </a:solidFill>
                  </a:tcPr>
                </a:tc>
                <a:tc>
                  <a:txBody>
                    <a:bodyPr/>
                    <a:lstStyle/>
                    <a:p>
                      <a:pPr algn="ctr"/>
                      <a:endParaRPr lang="en-US" altLang="zh-CN" dirty="0" smtClean="0"/>
                    </a:p>
                    <a:p>
                      <a:pPr algn="ctr"/>
                      <a:r>
                        <a:rPr lang="zh-CN" altLang="en-US" dirty="0" smtClean="0">
                          <a:solidFill>
                            <a:schemeClr val="bg2">
                              <a:lumMod val="50000"/>
                            </a:schemeClr>
                          </a:solidFill>
                        </a:rPr>
                        <a:t>模拟退火</a:t>
                      </a:r>
                      <a:endParaRPr lang="en-US" altLang="zh-CN" dirty="0" smtClean="0">
                        <a:solidFill>
                          <a:schemeClr val="bg2">
                            <a:lumMod val="50000"/>
                          </a:schemeClr>
                        </a:solidFill>
                      </a:endParaRPr>
                    </a:p>
                    <a:p>
                      <a:pPr algn="ctr"/>
                      <a:r>
                        <a:rPr lang="zh-CN" altLang="en-US" dirty="0" smtClean="0">
                          <a:solidFill>
                            <a:schemeClr val="bg2">
                              <a:lumMod val="50000"/>
                            </a:schemeClr>
                          </a:solidFill>
                        </a:rPr>
                        <a:t>遗传算法</a:t>
                      </a:r>
                      <a:endParaRPr lang="en-US" altLang="zh-CN" dirty="0" smtClean="0">
                        <a:solidFill>
                          <a:schemeClr val="bg2">
                            <a:lumMod val="50000"/>
                          </a:schemeClr>
                        </a:solidFill>
                      </a:endParaRPr>
                    </a:p>
                    <a:p>
                      <a:pPr algn="ctr"/>
                      <a:r>
                        <a:rPr lang="zh-CN" altLang="en-US" sz="2000" b="1" dirty="0" smtClean="0"/>
                        <a:t>差分进化</a:t>
                      </a:r>
                      <a:endParaRPr lang="en-US" altLang="zh-CN" sz="2000" b="1" dirty="0" smtClean="0"/>
                    </a:p>
                    <a:p>
                      <a:pPr algn="ctr"/>
                      <a:r>
                        <a:rPr lang="en-US" altLang="zh-CN" sz="2000" b="1" dirty="0" smtClean="0"/>
                        <a:t>PSO</a:t>
                      </a:r>
                    </a:p>
                    <a:p>
                      <a:pPr algn="ctr"/>
                      <a:r>
                        <a:rPr lang="en-US" altLang="zh-CN" sz="2000" b="1" dirty="0" smtClean="0"/>
                        <a:t>CMA-ES</a:t>
                      </a:r>
                    </a:p>
                    <a:p>
                      <a:pPr algn="ctr"/>
                      <a:r>
                        <a:rPr lang="en-US" altLang="zh-CN" sz="2000" b="1" dirty="0" smtClean="0"/>
                        <a:t>SCE-UA</a:t>
                      </a:r>
                    </a:p>
                  </a:txBody>
                  <a:tcPr>
                    <a:solidFill>
                      <a:schemeClr val="accent1">
                        <a:lumMod val="20000"/>
                        <a:lumOff val="80000"/>
                      </a:schemeClr>
                    </a:solidFill>
                  </a:tcPr>
                </a:tc>
                <a:tc vMerge="1">
                  <a:txBody>
                    <a:bodyPr/>
                    <a:lstStyle/>
                    <a:p>
                      <a:endParaRPr lang="zh-CN" altLang="en-US"/>
                    </a:p>
                  </a:txBody>
                  <a:tcPr/>
                </a:tc>
                <a:extLst>
                  <a:ext uri="{0D108BD9-81ED-4DB2-BD59-A6C34878D82A}">
                    <a16:rowId xmlns:a16="http://schemas.microsoft.com/office/drawing/2014/main" val="821736729"/>
                  </a:ext>
                </a:extLst>
              </a:tr>
            </a:tbl>
          </a:graphicData>
        </a:graphic>
      </p:graphicFrame>
      <p:sp>
        <p:nvSpPr>
          <p:cNvPr id="3" name="文本框 2"/>
          <p:cNvSpPr txBox="1"/>
          <p:nvPr/>
        </p:nvSpPr>
        <p:spPr>
          <a:xfrm>
            <a:off x="2010226" y="500743"/>
            <a:ext cx="7910286" cy="1077218"/>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不确定</a:t>
            </a:r>
            <a:r>
              <a:rPr lang="zh-CN" altLang="en-US" sz="3200" b="1" dirty="0">
                <a:latin typeface="Calibri" panose="020F0502020204030204" pitchFamily="34" charset="0"/>
                <a:cs typeface="Calibri" panose="020F0502020204030204" pitchFamily="34" charset="0"/>
              </a:rPr>
              <a:t>量化分析⽅法分类</a:t>
            </a:r>
            <a:endParaRPr lang="en-US" altLang="zh-CN" sz="3200" b="1" dirty="0">
              <a:latin typeface="Calibri" panose="020F0502020204030204" pitchFamily="34" charset="0"/>
              <a:cs typeface="Calibri" panose="020F0502020204030204" pitchFamily="34" charset="0"/>
            </a:endParaRPr>
          </a:p>
          <a:p>
            <a:pPr algn="ct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339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99870" y="1136679"/>
            <a:ext cx="10406774" cy="5194242"/>
          </a:xfrm>
          <a:prstGeom prst="rect">
            <a:avLst/>
          </a:prstGeom>
        </p:spPr>
      </p:pic>
      <p:sp>
        <p:nvSpPr>
          <p:cNvPr id="3" name="文本框 2"/>
          <p:cNvSpPr txBox="1"/>
          <p:nvPr/>
        </p:nvSpPr>
        <p:spPr>
          <a:xfrm>
            <a:off x="2249714" y="341086"/>
            <a:ext cx="7910286" cy="584775"/>
          </a:xfrm>
          <a:prstGeom prst="rect">
            <a:avLst/>
          </a:prstGeom>
          <a:noFill/>
        </p:spPr>
        <p:txBody>
          <a:bodyPr wrap="square" rtlCol="0">
            <a:spAutoFit/>
          </a:bodyPr>
          <a:lstStyle/>
          <a:p>
            <a:pPr algn="ctr"/>
            <a:r>
              <a:rPr lang="zh-CN" altLang="en-US" sz="3200" b="1" dirty="0">
                <a:latin typeface="Arial" charset="0"/>
                <a:ea typeface="Arial" charset="0"/>
                <a:cs typeface="Arial" charset="0"/>
              </a:rPr>
              <a:t>不确定量化分析工具研究现状</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47634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91173" y="1472014"/>
            <a:ext cx="7809653" cy="3913971"/>
          </a:xfrm>
          <a:prstGeom prst="rect">
            <a:avLst/>
          </a:prstGeom>
        </p:spPr>
      </p:pic>
      <p:sp>
        <p:nvSpPr>
          <p:cNvPr id="3" name="文本框 2"/>
          <p:cNvSpPr txBox="1"/>
          <p:nvPr/>
        </p:nvSpPr>
        <p:spPr>
          <a:xfrm>
            <a:off x="2307771" y="493486"/>
            <a:ext cx="7910286" cy="584775"/>
          </a:xfrm>
          <a:prstGeom prst="rect">
            <a:avLst/>
          </a:prstGeom>
          <a:noFill/>
        </p:spPr>
        <p:txBody>
          <a:bodyPr wrap="square" rtlCol="0">
            <a:spAutoFit/>
          </a:bodyPr>
          <a:lstStyle/>
          <a:p>
            <a:pPr algn="ctr"/>
            <a:r>
              <a:rPr lang="zh-CN" altLang="en-US" sz="3200" b="1" dirty="0">
                <a:latin typeface="Arial" charset="0"/>
                <a:ea typeface="Arial" charset="0"/>
                <a:cs typeface="Arial" charset="0"/>
              </a:rPr>
              <a:t>不确定量化分析工具研究现状</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2219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06284" y="240067"/>
            <a:ext cx="9985829" cy="584775"/>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案例一：大规模地球系统模式参数估计关键技术研究</a:t>
            </a:r>
            <a:endParaRPr lang="zh-CN" altLang="en-US" sz="3200" dirty="0">
              <a:latin typeface="微软雅黑" panose="020B0503020204020204" pitchFamily="34" charset="-122"/>
              <a:ea typeface="微软雅黑" panose="020B0503020204020204" pitchFamily="34" charset="-122"/>
            </a:endParaRPr>
          </a:p>
        </p:txBody>
      </p:sp>
      <p:pic>
        <p:nvPicPr>
          <p:cNvPr id="7" name="Picture 2" descr="D:\hpc\TsingHpc\开题\拟合\拟合\C0-KE-metric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894" y="4718548"/>
            <a:ext cx="4562706" cy="18734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 25"/>
          <p:cNvGrpSpPr/>
          <p:nvPr/>
        </p:nvGrpSpPr>
        <p:grpSpPr>
          <a:xfrm>
            <a:off x="1038753" y="3621748"/>
            <a:ext cx="4943847" cy="2976468"/>
            <a:chOff x="407368" y="2852936"/>
            <a:chExt cx="6397489" cy="3600400"/>
          </a:xfrm>
        </p:grpSpPr>
        <p:sp>
          <p:nvSpPr>
            <p:cNvPr id="9" name="椭圆 8"/>
            <p:cNvSpPr/>
            <p:nvPr/>
          </p:nvSpPr>
          <p:spPr>
            <a:xfrm>
              <a:off x="3150236" y="4043733"/>
              <a:ext cx="1296144" cy="1008112"/>
            </a:xfrm>
            <a:prstGeom prst="ellipse">
              <a:avLst/>
            </a:prstGeom>
            <a:solidFill>
              <a:srgbClr val="7030A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CPL</a:t>
              </a:r>
              <a:endParaRPr lang="zh-CN" altLang="en-US" dirty="0"/>
            </a:p>
          </p:txBody>
        </p:sp>
        <p:pic>
          <p:nvPicPr>
            <p:cNvPr id="10" name="Picture 3" descr="D:\hpc\TsingHpc\UQ\workflow\csm概念图\atm\QQ截图2013030621070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61" y="2852936"/>
              <a:ext cx="2438155"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D:\hpc\TsingHpc\UQ\workflow\csm概念图\atm\QQ截图201303062108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559" y="3119061"/>
              <a:ext cx="2438157" cy="11598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D:\hpc\TsingHpc\UQ\workflow\csm概念图\atm\QQ截图201303062108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769" y="3322981"/>
              <a:ext cx="2465947" cy="12362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hpc\TsingHpc\UQ\workflow\csm概念图\lnd\set2_ANN_FSNO.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817" y="4653370"/>
              <a:ext cx="2649695" cy="12476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D:\hpc\TsingHpc\UQ\workflow\csm概念图\lnd\set2_ANN_H2OSNO.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9214" y="4897079"/>
              <a:ext cx="2665522" cy="12613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D:\hpc\TsingHpc\UQ\workflow\csm概念图\lnd\set2_ANN_SNOWDP_CMC.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368" y="5210448"/>
              <a:ext cx="2678364" cy="1242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D:\hpc\TsingHpc\UQ\workflow\csm概念图\ocn\QQ截图2013030622301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97901" y="2876960"/>
              <a:ext cx="2111553" cy="7688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D:\hpc\TsingHpc\UQ\workflow\csm概念图\ocn\Image00008accu.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15953" y="3164992"/>
              <a:ext cx="2188904" cy="14161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D:\hpc\TsingHpc\UQ\workflow\csm概念图\ocn\set5_ANN_SST_HADISST_obsc.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6019" y="3453023"/>
              <a:ext cx="2068773" cy="11281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D:\hpc\TsingHpc\UQ\workflow\csm概念图\ice\ice_are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55840" y="4767449"/>
              <a:ext cx="1647316" cy="152060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连接符 19"/>
            <p:cNvCxnSpPr>
              <a:stCxn id="9" idx="1"/>
              <a:endCxn id="12" idx="3"/>
            </p:cNvCxnSpPr>
            <p:nvPr/>
          </p:nvCxnSpPr>
          <p:spPr>
            <a:xfrm flipH="1" flipV="1">
              <a:off x="2941716" y="3941102"/>
              <a:ext cx="398337" cy="25026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直接连接符 20"/>
            <p:cNvCxnSpPr>
              <a:stCxn id="9" idx="7"/>
              <a:endCxn id="17" idx="1"/>
            </p:cNvCxnSpPr>
            <p:nvPr/>
          </p:nvCxnSpPr>
          <p:spPr>
            <a:xfrm flipV="1">
              <a:off x="4256565" y="3873060"/>
              <a:ext cx="359389" cy="318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22" name="直接连接符 21"/>
            <p:cNvCxnSpPr>
              <a:stCxn id="13" idx="3"/>
              <a:endCxn id="9" idx="3"/>
            </p:cNvCxnSpPr>
            <p:nvPr/>
          </p:nvCxnSpPr>
          <p:spPr>
            <a:xfrm flipV="1">
              <a:off x="3083512" y="4904210"/>
              <a:ext cx="256541" cy="372976"/>
            </a:xfrm>
            <a:prstGeom prst="line">
              <a:avLst/>
            </a:prstGeom>
          </p:spPr>
          <p:style>
            <a:lnRef idx="3">
              <a:schemeClr val="accent6"/>
            </a:lnRef>
            <a:fillRef idx="0">
              <a:schemeClr val="accent6"/>
            </a:fillRef>
            <a:effectRef idx="2">
              <a:schemeClr val="accent6"/>
            </a:effectRef>
            <a:fontRef idx="minor">
              <a:schemeClr val="tx1"/>
            </a:fontRef>
          </p:style>
        </p:cxnSp>
        <p:cxnSp>
          <p:nvCxnSpPr>
            <p:cNvPr id="23" name="直接连接符 22"/>
            <p:cNvCxnSpPr>
              <a:endCxn id="9" idx="5"/>
            </p:cNvCxnSpPr>
            <p:nvPr/>
          </p:nvCxnSpPr>
          <p:spPr>
            <a:xfrm flipH="1" flipV="1">
              <a:off x="4256565" y="4904210"/>
              <a:ext cx="359389" cy="469006"/>
            </a:xfrm>
            <a:prstGeom prst="line">
              <a:avLst/>
            </a:prstGeom>
          </p:spPr>
          <p:style>
            <a:lnRef idx="3">
              <a:schemeClr val="accent6"/>
            </a:lnRef>
            <a:fillRef idx="0">
              <a:schemeClr val="accent6"/>
            </a:fillRef>
            <a:effectRef idx="2">
              <a:schemeClr val="accent6"/>
            </a:effectRef>
            <a:fontRef idx="minor">
              <a:schemeClr val="tx1"/>
            </a:fontRef>
          </p:style>
        </p:cxnSp>
        <p:sp>
          <p:nvSpPr>
            <p:cNvPr id="24" name="TextBox 18"/>
            <p:cNvSpPr txBox="1"/>
            <p:nvPr/>
          </p:nvSpPr>
          <p:spPr>
            <a:xfrm>
              <a:off x="2982654" y="3226730"/>
              <a:ext cx="714797" cy="369332"/>
            </a:xfrm>
            <a:prstGeom prst="rect">
              <a:avLst/>
            </a:prstGeom>
            <a:noFill/>
          </p:spPr>
          <p:txBody>
            <a:bodyPr wrap="square" rtlCol="0">
              <a:spAutoFit/>
            </a:bodyPr>
            <a:lstStyle/>
            <a:p>
              <a:r>
                <a:rPr lang="zh-CN" altLang="en-US" dirty="0" smtClean="0"/>
                <a:t>大气</a:t>
              </a:r>
              <a:endParaRPr lang="zh-CN" altLang="en-US" dirty="0"/>
            </a:p>
          </p:txBody>
        </p:sp>
        <p:sp>
          <p:nvSpPr>
            <p:cNvPr id="25" name="TextBox 19"/>
            <p:cNvSpPr txBox="1"/>
            <p:nvPr/>
          </p:nvSpPr>
          <p:spPr>
            <a:xfrm>
              <a:off x="3883104" y="3212977"/>
              <a:ext cx="714797" cy="369332"/>
            </a:xfrm>
            <a:prstGeom prst="rect">
              <a:avLst/>
            </a:prstGeom>
            <a:noFill/>
          </p:spPr>
          <p:txBody>
            <a:bodyPr wrap="square" rtlCol="0">
              <a:spAutoFit/>
            </a:bodyPr>
            <a:lstStyle/>
            <a:p>
              <a:r>
                <a:rPr lang="zh-CN" altLang="en-US" dirty="0" smtClean="0"/>
                <a:t>海洋</a:t>
              </a:r>
              <a:endParaRPr lang="zh-CN" altLang="en-US" dirty="0"/>
            </a:p>
          </p:txBody>
        </p:sp>
        <p:sp>
          <p:nvSpPr>
            <p:cNvPr id="26" name="TextBox 20"/>
            <p:cNvSpPr txBox="1"/>
            <p:nvPr/>
          </p:nvSpPr>
          <p:spPr>
            <a:xfrm>
              <a:off x="3168307" y="5485381"/>
              <a:ext cx="714797" cy="369332"/>
            </a:xfrm>
            <a:prstGeom prst="rect">
              <a:avLst/>
            </a:prstGeom>
            <a:noFill/>
          </p:spPr>
          <p:txBody>
            <a:bodyPr wrap="square" rtlCol="0">
              <a:spAutoFit/>
            </a:bodyPr>
            <a:lstStyle/>
            <a:p>
              <a:r>
                <a:rPr lang="zh-CN" altLang="en-US" dirty="0" smtClean="0"/>
                <a:t>陆面</a:t>
              </a:r>
              <a:endParaRPr lang="zh-CN" altLang="en-US" dirty="0"/>
            </a:p>
          </p:txBody>
        </p:sp>
        <p:sp>
          <p:nvSpPr>
            <p:cNvPr id="27" name="TextBox 21"/>
            <p:cNvSpPr txBox="1"/>
            <p:nvPr/>
          </p:nvSpPr>
          <p:spPr>
            <a:xfrm>
              <a:off x="3990610" y="5518974"/>
              <a:ext cx="714797" cy="369332"/>
            </a:xfrm>
            <a:prstGeom prst="rect">
              <a:avLst/>
            </a:prstGeom>
            <a:noFill/>
          </p:spPr>
          <p:txBody>
            <a:bodyPr wrap="square" rtlCol="0">
              <a:spAutoFit/>
            </a:bodyPr>
            <a:lstStyle/>
            <a:p>
              <a:r>
                <a:rPr lang="zh-CN" altLang="en-US" dirty="0" smtClean="0"/>
                <a:t>海冰</a:t>
              </a:r>
              <a:endParaRPr lang="zh-CN" altLang="en-US" dirty="0"/>
            </a:p>
          </p:txBody>
        </p:sp>
      </p:grpSp>
      <p:grpSp>
        <p:nvGrpSpPr>
          <p:cNvPr id="28" name="组 2"/>
          <p:cNvGrpSpPr/>
          <p:nvPr/>
        </p:nvGrpSpPr>
        <p:grpSpPr>
          <a:xfrm>
            <a:off x="7050448" y="1461847"/>
            <a:ext cx="3515533" cy="3011180"/>
            <a:chOff x="6454029" y="1305869"/>
            <a:chExt cx="5313867" cy="5146812"/>
          </a:xfrm>
        </p:grpSpPr>
        <p:sp>
          <p:nvSpPr>
            <p:cNvPr id="29" name="矩形 28"/>
            <p:cNvSpPr/>
            <p:nvPr/>
          </p:nvSpPr>
          <p:spPr>
            <a:xfrm rot="5400000">
              <a:off x="5022869" y="2737029"/>
              <a:ext cx="3262432" cy="400111"/>
            </a:xfrm>
            <a:prstGeom prst="rect">
              <a:avLst/>
            </a:prstGeom>
          </p:spPr>
          <p:txBody>
            <a:bodyPr wrap="none">
              <a:spAutoFit/>
            </a:bodyPr>
            <a:lstStyle/>
            <a:p>
              <a:r>
                <a:rPr lang="zh-CN" altLang="en-US" sz="2000" dirty="0" smtClean="0"/>
                <a:t>不同模拟的温度差别（℃）</a:t>
              </a:r>
              <a:endParaRPr lang="zh-CN" altLang="en-US" sz="2000" dirty="0"/>
            </a:p>
          </p:txBody>
        </p:sp>
        <p:graphicFrame>
          <p:nvGraphicFramePr>
            <p:cNvPr id="30" name="图表 29"/>
            <p:cNvGraphicFramePr/>
            <p:nvPr>
              <p:extLst>
                <p:ext uri="{D42A27DB-BD31-4B8C-83A1-F6EECF244321}">
                  <p14:modId xmlns:p14="http://schemas.microsoft.com/office/powerpoint/2010/main" val="2515669798"/>
                </p:ext>
              </p:extLst>
            </p:nvPr>
          </p:nvGraphicFramePr>
          <p:xfrm>
            <a:off x="6824024" y="1475417"/>
            <a:ext cx="4943872" cy="4733477"/>
          </p:xfrm>
          <a:graphic>
            <a:graphicData uri="http://schemas.openxmlformats.org/drawingml/2006/chart">
              <c:chart xmlns:c="http://schemas.openxmlformats.org/drawingml/2006/chart" xmlns:r="http://schemas.openxmlformats.org/officeDocument/2006/relationships" r:id="rId14"/>
            </a:graphicData>
          </a:graphic>
        </p:graphicFrame>
        <p:sp>
          <p:nvSpPr>
            <p:cNvPr id="31" name="矩形 30"/>
            <p:cNvSpPr/>
            <p:nvPr/>
          </p:nvSpPr>
          <p:spPr>
            <a:xfrm>
              <a:off x="8287350" y="6052571"/>
              <a:ext cx="1723549" cy="400110"/>
            </a:xfrm>
            <a:prstGeom prst="rect">
              <a:avLst/>
            </a:prstGeom>
          </p:spPr>
          <p:txBody>
            <a:bodyPr wrap="none">
              <a:spAutoFit/>
            </a:bodyPr>
            <a:lstStyle/>
            <a:p>
              <a:r>
                <a:rPr lang="zh-CN" altLang="en-US" sz="2000" smtClean="0"/>
                <a:t>不同模拟场景</a:t>
              </a:r>
              <a:endParaRPr lang="zh-CN" altLang="en-US" sz="2000" dirty="0"/>
            </a:p>
          </p:txBody>
        </p:sp>
        <p:sp>
          <p:nvSpPr>
            <p:cNvPr id="32" name="矩形 31"/>
            <p:cNvSpPr/>
            <p:nvPr/>
          </p:nvSpPr>
          <p:spPr>
            <a:xfrm>
              <a:off x="10776520" y="1448224"/>
              <a:ext cx="751344" cy="4004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3" name="矩形 32"/>
          <p:cNvSpPr/>
          <p:nvPr/>
        </p:nvSpPr>
        <p:spPr>
          <a:xfrm>
            <a:off x="1035998" y="1840315"/>
            <a:ext cx="6096000" cy="1477328"/>
          </a:xfrm>
          <a:prstGeom prst="rect">
            <a:avLst/>
          </a:prstGeom>
        </p:spPr>
        <p:txBody>
          <a:bodyPr>
            <a:spAutoFit/>
          </a:bodyPr>
          <a:lstStyle/>
          <a:p>
            <a:r>
              <a:rPr lang="zh-CN" altLang="en-US" dirty="0" smtClean="0">
                <a:solidFill>
                  <a:srgbClr val="FF0000"/>
                </a:solidFill>
              </a:rPr>
              <a:t>什么是地球系统模式？它有什么特点？</a:t>
            </a:r>
            <a:endParaRPr lang="en-US" altLang="zh-CN" dirty="0" smtClean="0">
              <a:solidFill>
                <a:srgbClr val="FF0000"/>
              </a:solidFill>
            </a:endParaRPr>
          </a:p>
          <a:p>
            <a:r>
              <a:rPr lang="zh-CN" altLang="en-US" dirty="0" smtClean="0"/>
              <a:t>数学</a:t>
            </a:r>
            <a:r>
              <a:rPr lang="zh-CN" altLang="en-US" dirty="0"/>
              <a:t>物理模型</a:t>
            </a:r>
            <a:endParaRPr lang="en-US" altLang="zh-CN" dirty="0"/>
          </a:p>
          <a:p>
            <a:r>
              <a:rPr lang="zh-CN" altLang="en-US" dirty="0"/>
              <a:t>运行一次需要极高的时间和计算开销 </a:t>
            </a:r>
            <a:endParaRPr lang="en-US" altLang="zh-CN" dirty="0"/>
          </a:p>
          <a:p>
            <a:r>
              <a:rPr lang="zh-CN" altLang="en-US" dirty="0"/>
              <a:t>强非线性，强非光滑，多峰</a:t>
            </a:r>
            <a:endParaRPr lang="en-US" altLang="zh-CN" dirty="0"/>
          </a:p>
          <a:p>
            <a:r>
              <a:rPr lang="zh-CN" altLang="en-US" dirty="0"/>
              <a:t>重要的高性能计算应用之一</a:t>
            </a:r>
            <a:endParaRPr lang="en-US" altLang="zh-CN" dirty="0"/>
          </a:p>
        </p:txBody>
      </p:sp>
      <p:sp>
        <p:nvSpPr>
          <p:cNvPr id="34" name="文本框 33"/>
          <p:cNvSpPr txBox="1"/>
          <p:nvPr/>
        </p:nvSpPr>
        <p:spPr>
          <a:xfrm>
            <a:off x="7245387" y="1189415"/>
            <a:ext cx="6584241" cy="369332"/>
          </a:xfrm>
          <a:prstGeom prst="rect">
            <a:avLst/>
          </a:prstGeom>
          <a:noFill/>
        </p:spPr>
        <p:txBody>
          <a:bodyPr wrap="square" rtlCol="0">
            <a:spAutoFit/>
          </a:bodyPr>
          <a:lstStyle/>
          <a:p>
            <a:r>
              <a:rPr lang="zh-CN" altLang="en-US" dirty="0" smtClean="0">
                <a:solidFill>
                  <a:srgbClr val="FF0000"/>
                </a:solidFill>
              </a:rPr>
              <a:t>高维不确定性参数该如何量化</a:t>
            </a:r>
            <a:r>
              <a:rPr lang="zh-CN" altLang="en-US" dirty="0">
                <a:solidFill>
                  <a:srgbClr val="FF0000"/>
                </a:solidFill>
              </a:rPr>
              <a:t>？</a:t>
            </a:r>
          </a:p>
        </p:txBody>
      </p:sp>
      <p:sp>
        <p:nvSpPr>
          <p:cNvPr id="2" name="矩形 1"/>
          <p:cNvSpPr/>
          <p:nvPr/>
        </p:nvSpPr>
        <p:spPr>
          <a:xfrm>
            <a:off x="-167333" y="1062299"/>
            <a:ext cx="3615872"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案例描述</a:t>
            </a:r>
            <a:endParaRPr lang="zh-CN" altLang="en-US" sz="2000" b="1" dirty="0"/>
          </a:p>
        </p:txBody>
      </p:sp>
    </p:spTree>
    <p:extLst>
      <p:ext uri="{BB962C8B-B14F-4D97-AF65-F5344CB8AC3E}">
        <p14:creationId xmlns:p14="http://schemas.microsoft.com/office/powerpoint/2010/main" val="10837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0629" y="1698171"/>
            <a:ext cx="12482286" cy="3693319"/>
          </a:xfrm>
          <a:prstGeom prst="rect">
            <a:avLst/>
          </a:prstGeom>
          <a:noFill/>
        </p:spPr>
        <p:txBody>
          <a:bodyPr wrap="square" rtlCol="0">
            <a:spAutoFit/>
          </a:bodyPr>
          <a:lstStyle/>
          <a:p>
            <a:r>
              <a:rPr lang="en-US" altLang="zh-CN" dirty="0" smtClean="0"/>
              <a:t>(1)</a:t>
            </a:r>
            <a:r>
              <a:rPr lang="zh-CN" altLang="en-US" dirty="0" smtClean="0"/>
              <a:t>如何</a:t>
            </a:r>
            <a:r>
              <a:rPr lang="zh-CN" altLang="en-US" dirty="0"/>
              <a:t>有效的降低参数空间维度并选择恰当的优化算法初值以提⾼优化</a:t>
            </a:r>
            <a:r>
              <a:rPr lang="zh-CN" altLang="en-US" dirty="0" smtClean="0"/>
              <a:t>算法的效率</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en-US" altLang="zh-CN" dirty="0" smtClean="0"/>
              <a:t>(2)</a:t>
            </a:r>
            <a:r>
              <a:rPr lang="zh-CN" altLang="en-US" dirty="0"/>
              <a:t>如何缩短地球系统模式积分到稳定状态所需的时间，降低参数优化估计</a:t>
            </a:r>
            <a:r>
              <a:rPr lang="zh-CN" altLang="en-US" dirty="0" smtClean="0"/>
              <a:t>的时间</a:t>
            </a:r>
            <a:r>
              <a:rPr lang="zh-CN" altLang="en-US" dirty="0"/>
              <a:t>和计算开销</a:t>
            </a:r>
            <a:r>
              <a:rPr lang="zh-CN" altLang="en-US" dirty="0" smtClean="0"/>
              <a:t>。</a:t>
            </a:r>
            <a:endParaRPr lang="en-US" altLang="zh-CN" dirty="0"/>
          </a:p>
          <a:p>
            <a:endParaRPr lang="en-US" altLang="zh-CN" dirty="0" smtClean="0"/>
          </a:p>
          <a:p>
            <a:endParaRPr lang="en-US" altLang="zh-CN" dirty="0"/>
          </a:p>
          <a:p>
            <a:endParaRPr lang="en-US" altLang="zh-CN" dirty="0"/>
          </a:p>
          <a:p>
            <a:endParaRPr lang="en-US" altLang="zh-CN" dirty="0" smtClean="0"/>
          </a:p>
          <a:p>
            <a:endParaRPr lang="en-US" altLang="zh-CN" dirty="0" smtClean="0"/>
          </a:p>
          <a:p>
            <a:r>
              <a:rPr lang="en-US" altLang="zh-CN" dirty="0" smtClean="0"/>
              <a:t>(3)</a:t>
            </a:r>
            <a:r>
              <a:rPr lang="zh-CN" altLang="en-US" dirty="0"/>
              <a:t>如何设计⼀个⾃动参数优化估计系统，将该过程中所涉及的复杂繁琐</a:t>
            </a:r>
            <a:r>
              <a:rPr lang="zh-CN" altLang="en-US" dirty="0" smtClean="0"/>
              <a:t>过程整合</a:t>
            </a:r>
            <a:endParaRPr lang="zh-CN" altLang="en-US" dirty="0"/>
          </a:p>
        </p:txBody>
      </p:sp>
      <p:sp>
        <p:nvSpPr>
          <p:cNvPr id="3" name="矩形 2"/>
          <p:cNvSpPr/>
          <p:nvPr/>
        </p:nvSpPr>
        <p:spPr>
          <a:xfrm>
            <a:off x="1465944" y="2246086"/>
            <a:ext cx="9354458" cy="87085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敏感性分析方法</a:t>
            </a:r>
            <a:r>
              <a:rPr lang="en-US" altLang="zh-CN" dirty="0"/>
              <a:t>+</a:t>
            </a:r>
            <a:r>
              <a:rPr lang="zh-CN" altLang="en-US" dirty="0"/>
              <a:t>初值预处理</a:t>
            </a:r>
            <a:r>
              <a:rPr lang="en-US" altLang="zh-CN" dirty="0"/>
              <a:t>+</a:t>
            </a:r>
            <a:r>
              <a:rPr lang="zh-CN" altLang="en-US" dirty="0"/>
              <a:t>优化  多步参数估计</a:t>
            </a:r>
            <a:r>
              <a:rPr lang="zh-CN" altLang="en-US" dirty="0" smtClean="0"/>
              <a:t>方法</a:t>
            </a:r>
            <a:endParaRPr lang="zh-CN" altLang="en-US" dirty="0"/>
          </a:p>
        </p:txBody>
      </p:sp>
      <p:sp>
        <p:nvSpPr>
          <p:cNvPr id="4" name="矩形 3"/>
          <p:cNvSpPr/>
          <p:nvPr/>
        </p:nvSpPr>
        <p:spPr>
          <a:xfrm>
            <a:off x="1400629" y="3849914"/>
            <a:ext cx="9354458" cy="8708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基于</a:t>
            </a:r>
            <a:r>
              <a:rPr lang="en-US" altLang="zh-CN" dirty="0"/>
              <a:t>CAPT</a:t>
            </a:r>
            <a:r>
              <a:rPr lang="zh-CN" altLang="en-US" dirty="0"/>
              <a:t>方法的优化</a:t>
            </a:r>
            <a:r>
              <a:rPr lang="zh-CN" altLang="en-US" dirty="0" smtClean="0"/>
              <a:t>估计</a:t>
            </a:r>
            <a:r>
              <a:rPr lang="zh-CN" altLang="en-US" dirty="0"/>
              <a:t>方案</a:t>
            </a:r>
          </a:p>
        </p:txBody>
      </p:sp>
      <p:sp>
        <p:nvSpPr>
          <p:cNvPr id="5" name="矩形 4"/>
          <p:cNvSpPr/>
          <p:nvPr/>
        </p:nvSpPr>
        <p:spPr>
          <a:xfrm>
            <a:off x="1465944" y="5503976"/>
            <a:ext cx="9354458" cy="87085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面向地球系统模式不确定参数估计的自动化框架</a:t>
            </a:r>
          </a:p>
        </p:txBody>
      </p:sp>
      <p:sp>
        <p:nvSpPr>
          <p:cNvPr id="7" name="爆炸形 1 6"/>
          <p:cNvSpPr/>
          <p:nvPr/>
        </p:nvSpPr>
        <p:spPr>
          <a:xfrm>
            <a:off x="4172858" y="94343"/>
            <a:ext cx="3940629" cy="160382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关键问题</a:t>
            </a:r>
            <a:endParaRPr lang="en-US" altLang="zh-CN" b="1" dirty="0" smtClean="0"/>
          </a:p>
          <a:p>
            <a:pPr algn="ctr"/>
            <a:r>
              <a:rPr lang="zh-CN" altLang="en-US" b="1" dirty="0" smtClean="0"/>
              <a:t>及其解决方案</a:t>
            </a:r>
            <a:endParaRPr lang="zh-CN" altLang="en-US" b="1" dirty="0"/>
          </a:p>
        </p:txBody>
      </p:sp>
    </p:spTree>
    <p:extLst>
      <p:ext uri="{BB962C8B-B14F-4D97-AF65-F5344CB8AC3E}">
        <p14:creationId xmlns:p14="http://schemas.microsoft.com/office/powerpoint/2010/main" val="3600318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TotalTime>
  <Words>2735</Words>
  <Application>Microsoft Office PowerPoint</Application>
  <PresentationFormat>宽屏</PresentationFormat>
  <Paragraphs>436</Paragraphs>
  <Slides>49</Slides>
  <Notes>20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49</vt:i4>
      </vt:variant>
    </vt:vector>
  </HeadingPairs>
  <TitlesOfParts>
    <vt:vector size="63" baseType="lpstr">
      <vt:lpstr>HelveticaNeue</vt:lpstr>
      <vt:lpstr>等线</vt:lpstr>
      <vt:lpstr>等线 Light</vt:lpstr>
      <vt:lpstr>黑体</vt:lpstr>
      <vt:lpstr>华文新魏</vt:lpstr>
      <vt:lpstr>宋体</vt:lpstr>
      <vt:lpstr>微软雅黑</vt:lpstr>
      <vt:lpstr>Arial</vt:lpstr>
      <vt:lpstr>Calibri</vt:lpstr>
      <vt:lpstr>Cambria Math</vt:lpstr>
      <vt:lpstr>Consolas</vt:lpstr>
      <vt:lpstr>Segoe Script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如何更合理地进行物理方案参数降维</vt:lpstr>
      <vt:lpstr>参数敏感性图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HuiFuPan.Com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113</cp:revision>
  <dcterms:created xsi:type="dcterms:W3CDTF">2018-04-22T05:25:28Z</dcterms:created>
  <dcterms:modified xsi:type="dcterms:W3CDTF">2018-04-25T04:55:38Z</dcterms:modified>
</cp:coreProperties>
</file>